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7"/>
  </p:notesMasterIdLst>
  <p:sldIdLst>
    <p:sldId id="256" r:id="rId2"/>
    <p:sldId id="769" r:id="rId3"/>
    <p:sldId id="634" r:id="rId4"/>
    <p:sldId id="258" r:id="rId5"/>
    <p:sldId id="257" r:id="rId6"/>
    <p:sldId id="745" r:id="rId7"/>
    <p:sldId id="648" r:id="rId8"/>
    <p:sldId id="259" r:id="rId9"/>
    <p:sldId id="637" r:id="rId10"/>
    <p:sldId id="260" r:id="rId11"/>
    <p:sldId id="641" r:id="rId12"/>
    <p:sldId id="676" r:id="rId13"/>
    <p:sldId id="677" r:id="rId14"/>
    <p:sldId id="678" r:id="rId15"/>
    <p:sldId id="679" r:id="rId16"/>
    <p:sldId id="270" r:id="rId17"/>
    <p:sldId id="282" r:id="rId18"/>
    <p:sldId id="642" r:id="rId19"/>
    <p:sldId id="640" r:id="rId20"/>
    <p:sldId id="749" r:id="rId21"/>
    <p:sldId id="643" r:id="rId22"/>
    <p:sldId id="750" r:id="rId23"/>
    <p:sldId id="262" r:id="rId24"/>
    <p:sldId id="295" r:id="rId25"/>
    <p:sldId id="304" r:id="rId26"/>
    <p:sldId id="632" r:id="rId27"/>
    <p:sldId id="263" r:id="rId28"/>
    <p:sldId id="639" r:id="rId29"/>
    <p:sldId id="644" r:id="rId30"/>
    <p:sldId id="261" r:id="rId31"/>
    <p:sldId id="633" r:id="rId32"/>
    <p:sldId id="302" r:id="rId33"/>
    <p:sldId id="636" r:id="rId34"/>
    <p:sldId id="635" r:id="rId35"/>
    <p:sldId id="647" r:id="rId36"/>
    <p:sldId id="752" r:id="rId37"/>
    <p:sldId id="646" r:id="rId38"/>
    <p:sldId id="746" r:id="rId39"/>
    <p:sldId id="267" r:id="rId40"/>
    <p:sldId id="720" r:id="rId41"/>
    <p:sldId id="682" r:id="rId42"/>
    <p:sldId id="684" r:id="rId43"/>
    <p:sldId id="722" r:id="rId44"/>
    <p:sldId id="723" r:id="rId45"/>
    <p:sldId id="273" r:id="rId46"/>
    <p:sldId id="310" r:id="rId47"/>
    <p:sldId id="311" r:id="rId48"/>
    <p:sldId id="274" r:id="rId49"/>
    <p:sldId id="701" r:id="rId50"/>
    <p:sldId id="751" r:id="rId51"/>
    <p:sldId id="698" r:id="rId52"/>
    <p:sldId id="673" r:id="rId53"/>
    <p:sldId id="663" r:id="rId54"/>
    <p:sldId id="725" r:id="rId55"/>
    <p:sldId id="666" r:id="rId56"/>
    <p:sldId id="681" r:id="rId57"/>
    <p:sldId id="667" r:id="rId58"/>
    <p:sldId id="727" r:id="rId59"/>
    <p:sldId id="747" r:id="rId60"/>
    <p:sldId id="728" r:id="rId61"/>
    <p:sldId id="726" r:id="rId62"/>
    <p:sldId id="276" r:id="rId63"/>
    <p:sldId id="280" r:id="rId64"/>
    <p:sldId id="731" r:id="rId65"/>
    <p:sldId id="704" r:id="rId66"/>
    <p:sldId id="730" r:id="rId67"/>
    <p:sldId id="281" r:id="rId68"/>
    <p:sldId id="631" r:id="rId69"/>
    <p:sldId id="756" r:id="rId70"/>
    <p:sldId id="767" r:id="rId71"/>
    <p:sldId id="758" r:id="rId72"/>
    <p:sldId id="757" r:id="rId73"/>
    <p:sldId id="762" r:id="rId74"/>
    <p:sldId id="761" r:id="rId75"/>
    <p:sldId id="759" r:id="rId76"/>
    <p:sldId id="732" r:id="rId77"/>
    <p:sldId id="661" r:id="rId78"/>
    <p:sldId id="755" r:id="rId79"/>
    <p:sldId id="763" r:id="rId80"/>
    <p:sldId id="660" r:id="rId81"/>
    <p:sldId id="734" r:id="rId82"/>
    <p:sldId id="754" r:id="rId83"/>
    <p:sldId id="765" r:id="rId84"/>
    <p:sldId id="736" r:id="rId85"/>
    <p:sldId id="766" r:id="rId86"/>
    <p:sldId id="764" r:id="rId87"/>
    <p:sldId id="748" r:id="rId88"/>
    <p:sldId id="737" r:id="rId89"/>
    <p:sldId id="694" r:id="rId90"/>
    <p:sldId id="738" r:id="rId91"/>
    <p:sldId id="316" r:id="rId92"/>
    <p:sldId id="672" r:id="rId93"/>
    <p:sldId id="691" r:id="rId94"/>
    <p:sldId id="741" r:id="rId95"/>
    <p:sldId id="696" r:id="rId96"/>
    <p:sldId id="308" r:id="rId97"/>
    <p:sldId id="742" r:id="rId98"/>
    <p:sldId id="768" r:id="rId99"/>
    <p:sldId id="675" r:id="rId100"/>
    <p:sldId id="743" r:id="rId101"/>
    <p:sldId id="699" r:id="rId102"/>
    <p:sldId id="307" r:id="rId103"/>
    <p:sldId id="323" r:id="rId104"/>
    <p:sldId id="702" r:id="rId105"/>
    <p:sldId id="320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BB845-5EDE-4644-BE7F-B673B342B3A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50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18/03/2025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18/03/2025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18/03/2025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12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ai.meta.com/research/publications/the-llama-3-herd-of-models/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13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7193" TargetMode="External"/><Relationship Id="rId2" Type="http://schemas.openxmlformats.org/officeDocument/2006/relationships/hyperlink" Target="https://arxiv.org/abs/2104.1429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5.0566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numerical.html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hyperlink" Target="https://allmodelsarewrong.github.io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38.tiff"/><Relationship Id="rId7" Type="http://schemas.openxmlformats.org/officeDocument/2006/relationships/image" Target="../media/image54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hyperlink" Target="https://cs231n.github.io/neural-networks-1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59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191.png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60.sv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e2eml.school/batch_normalization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54098364/understanding-channel-in-convolution-neural-network-cnn-input-shape-and-output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emf"/><Relationship Id="rId4" Type="http://schemas.openxmlformats.org/officeDocument/2006/relationships/hyperlink" Target="https://www.deeplearningbook.org/contents/convnets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901v3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nnembed/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hyperlink" Target="https://arxiv.org/abs/1409.1556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wo-types-of-fine-tuning-techniques-using-pretrained-model-trained-on-ImageNet-The-first_fig2_339658226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2.05709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005.14165" TargetMode="External"/><Relationship Id="rId4" Type="http://schemas.openxmlformats.org/officeDocument/2006/relationships/hyperlink" Target="https://arxiv.org/abs/1810.04805v2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hyperlink" Target="http://jalammar.github.io/illustrated-transformer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19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23.png"/><Relationship Id="rId4" Type="http://schemas.openxmlformats.org/officeDocument/2006/relationships/hyperlink" Target="https://arxiv.org/abs/1706.03762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hyperlink" Target="https://medium.com/@alexmriggio/bert-for-sequence-classification-from-scratch-code-and-theory-fb88053800f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Image Classification: From Classic ML 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D47CC-212D-1573-EBAD-14AB77F0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Regression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2F43C-32C0-9639-7D7E-69562EF9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6B8A9-8955-9F5F-7F49-C65125D12F15}"/>
                  </a:ext>
                </a:extLst>
              </p:cNvPr>
              <p:cNvSpPr txBox="1"/>
              <p:nvPr/>
            </p:nvSpPr>
            <p:spPr>
              <a:xfrm>
                <a:off x="962321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6B8A9-8955-9F5F-7F49-C65125D12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21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8807D22-10EB-7411-39A5-CBAE9350C90E}"/>
              </a:ext>
            </a:extLst>
          </p:cNvPr>
          <p:cNvSpPr txBox="1"/>
          <p:nvPr/>
        </p:nvSpPr>
        <p:spPr>
          <a:xfrm>
            <a:off x="962321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C7172-D9FF-3066-8118-1EF8E9DEA952}"/>
              </a:ext>
            </a:extLst>
          </p:cNvPr>
          <p:cNvSpPr txBox="1"/>
          <p:nvPr/>
        </p:nvSpPr>
        <p:spPr>
          <a:xfrm>
            <a:off x="962321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C8052-44C6-2DC2-BC6C-3FE6EFBDEF3B}"/>
              </a:ext>
            </a:extLst>
          </p:cNvPr>
          <p:cNvSpPr txBox="1"/>
          <p:nvPr/>
        </p:nvSpPr>
        <p:spPr>
          <a:xfrm>
            <a:off x="4400673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2A7CF1-315F-9A3D-8A06-F17E6EBA73F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996650" y="2971986"/>
            <a:ext cx="404023" cy="52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D33F7D-B514-5855-2972-1C37F5F76B8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985020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CED2DB-0D9A-CF37-A710-533FE6BE457E}"/>
                  </a:ext>
                </a:extLst>
              </p:cNvPr>
              <p:cNvSpPr txBox="1"/>
              <p:nvPr/>
            </p:nvSpPr>
            <p:spPr>
              <a:xfrm>
                <a:off x="2087890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CED2DB-0D9A-CF37-A710-533FE6BE4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890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7031" t="-10127" b="-164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156E05BA-2090-BDF6-C08A-ED268D92F3D5}"/>
              </a:ext>
            </a:extLst>
          </p:cNvPr>
          <p:cNvSpPr/>
          <p:nvPr/>
        </p:nvSpPr>
        <p:spPr>
          <a:xfrm rot="5400000">
            <a:off x="2276913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F19ED-299C-95B0-AED4-97F099F1366A}"/>
                  </a:ext>
                </a:extLst>
              </p:cNvPr>
              <p:cNvSpPr txBox="1"/>
              <p:nvPr/>
            </p:nvSpPr>
            <p:spPr>
              <a:xfrm>
                <a:off x="1711095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F19ED-299C-95B0-AED4-97F099F13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095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7430F79-1678-B671-9EE4-E9EBC35274B6}"/>
              </a:ext>
            </a:extLst>
          </p:cNvPr>
          <p:cNvSpPr txBox="1"/>
          <p:nvPr/>
        </p:nvSpPr>
        <p:spPr>
          <a:xfrm>
            <a:off x="2439519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A00E9-E9C4-3506-0745-721F4E65DB0B}"/>
              </a:ext>
            </a:extLst>
          </p:cNvPr>
          <p:cNvSpPr txBox="1"/>
          <p:nvPr/>
        </p:nvSpPr>
        <p:spPr>
          <a:xfrm>
            <a:off x="3879731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D9990-6C10-6CBF-1B9A-3BF20759212E}"/>
              </a:ext>
            </a:extLst>
          </p:cNvPr>
          <p:cNvSpPr txBox="1"/>
          <p:nvPr/>
        </p:nvSpPr>
        <p:spPr>
          <a:xfrm>
            <a:off x="4872331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144B7D-D4C8-28E7-3740-F29EB92877C5}"/>
              </a:ext>
            </a:extLst>
          </p:cNvPr>
          <p:cNvCxnSpPr>
            <a:stCxn id="15" idx="0"/>
          </p:cNvCxnSpPr>
          <p:nvPr/>
        </p:nvCxnSpPr>
        <p:spPr>
          <a:xfrm flipV="1">
            <a:off x="2953442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0FED2-CD3F-9C34-C9CE-FE2DE31056D6}"/>
              </a:ext>
            </a:extLst>
          </p:cNvPr>
          <p:cNvCxnSpPr>
            <a:stCxn id="16" idx="0"/>
          </p:cNvCxnSpPr>
          <p:nvPr/>
        </p:nvCxnSpPr>
        <p:spPr>
          <a:xfrm flipV="1">
            <a:off x="4238163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E63D73-D00E-67E7-F0DA-F37BE9810CCA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012004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35A02E-55E9-78F6-9EA0-63E6DBFC78A7}"/>
                  </a:ext>
                </a:extLst>
              </p:cNvPr>
              <p:cNvSpPr txBox="1"/>
              <p:nvPr/>
            </p:nvSpPr>
            <p:spPr>
              <a:xfrm>
                <a:off x="897470" y="2240862"/>
                <a:ext cx="3099180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35A02E-55E9-78F6-9EA0-63E6DBFC7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70" y="2240862"/>
                <a:ext cx="3099180" cy="10500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B81B8D-7DC3-74E4-E25A-86543403925D}"/>
                  </a:ext>
                </a:extLst>
              </p:cNvPr>
              <p:cNvSpPr txBox="1"/>
              <p:nvPr/>
            </p:nvSpPr>
            <p:spPr>
              <a:xfrm>
                <a:off x="7198814" y="4506875"/>
                <a:ext cx="4655782" cy="136127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B81B8D-7DC3-74E4-E25A-8654340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14" y="4506875"/>
                <a:ext cx="4655782" cy="1361270"/>
              </a:xfrm>
              <a:prstGeom prst="rect">
                <a:avLst/>
              </a:prstGeom>
              <a:blipFill>
                <a:blip r:embed="rId6"/>
                <a:stretch>
                  <a:fillRect l="-1702" t="-2232" r="-785" b="-84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>
            <a:extLst>
              <a:ext uri="{FF2B5EF4-FFF2-40B4-BE49-F238E27FC236}">
                <a16:creationId xmlns:a16="http://schemas.microsoft.com/office/drawing/2014/main" id="{66E3DC08-C6A7-F262-8751-C58622145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5659" y="136525"/>
            <a:ext cx="4354020" cy="28736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E39FD2-583A-518B-9FC7-C31207B05787}"/>
              </a:ext>
            </a:extLst>
          </p:cNvPr>
          <p:cNvSpPr txBox="1"/>
          <p:nvPr/>
        </p:nvSpPr>
        <p:spPr>
          <a:xfrm>
            <a:off x="8312248" y="3072049"/>
            <a:ext cx="33854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parameter estimation:</a:t>
            </a:r>
          </a:p>
          <a:p>
            <a:r>
              <a:rPr lang="en-GB" sz="2600" dirty="0"/>
              <a:t>e.g., least squares</a:t>
            </a:r>
          </a:p>
        </p:txBody>
      </p:sp>
    </p:spTree>
    <p:extLst>
      <p:ext uri="{BB962C8B-B14F-4D97-AF65-F5344CB8AC3E}">
        <p14:creationId xmlns:p14="http://schemas.microsoft.com/office/powerpoint/2010/main" val="14739564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0" y="6021229"/>
            <a:ext cx="579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92875"/>
            <a:ext cx="567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168013" y="3429000"/>
            <a:ext cx="42130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</a:t>
            </a:r>
            <a:r>
              <a:rPr lang="en-GB" sz="2800" dirty="0">
                <a:hlinkClick r:id="rId2"/>
              </a:rPr>
              <a:t>Llama 3</a:t>
            </a:r>
            <a:r>
              <a:rPr lang="en-GB" sz="2800" dirty="0"/>
              <a:t> </a:t>
            </a:r>
            <a:r>
              <a:rPr lang="en-GB" dirty="0"/>
              <a:t>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3" y="3651930"/>
            <a:ext cx="3403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681133" y="4902130"/>
            <a:ext cx="600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289420"/>
            <a:ext cx="3881678" cy="400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825625"/>
            <a:ext cx="56919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1800" dirty="0"/>
              <a:t>see </a:t>
            </a:r>
            <a:r>
              <a:rPr lang="en-GB" sz="1800" dirty="0">
                <a:hlinkClick r:id="rId2"/>
              </a:rPr>
              <a:t>MLP-Mixer</a:t>
            </a:r>
            <a:r>
              <a:rPr lang="en-GB" sz="1800" dirty="0"/>
              <a:t> results: given enough data, plain multi-layer </a:t>
            </a:r>
            <a:r>
              <a:rPr lang="en-GB" sz="1800" dirty="0" err="1"/>
              <a:t>perceptrons</a:t>
            </a:r>
            <a:r>
              <a:rPr lang="en-GB" sz="18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32284" y="3477761"/>
            <a:ext cx="589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3" y="5892581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473035" y="1374866"/>
            <a:ext cx="26546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9127721" y="1159497"/>
            <a:ext cx="1024947" cy="677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BB3A-DCB1-2615-9422-36886541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Self-Supervised Vision Transformers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ADB79-8970-5316-EAF4-3D55E9F0F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9273" cy="22830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400" dirty="0">
                <a:hlinkClick r:id="rId2"/>
              </a:rPr>
              <a:t>DINO</a:t>
            </a:r>
            <a:r>
              <a:rPr lang="de-DE" sz="2400" dirty="0"/>
              <a:t>, </a:t>
            </a:r>
            <a:r>
              <a:rPr lang="de-DE" sz="2400" dirty="0">
                <a:hlinkClick r:id="rId3"/>
              </a:rPr>
              <a:t>DINOv2</a:t>
            </a:r>
            <a:r>
              <a:rPr lang="de-DE" sz="2400" dirty="0"/>
              <a:t>: knowledge </a:t>
            </a:r>
            <a:r>
              <a:rPr lang="de-DE" sz="2400" b="1" dirty="0"/>
              <a:t>di</a:t>
            </a:r>
            <a:r>
              <a:rPr lang="de-DE" sz="2400" dirty="0"/>
              <a:t>stillation with </a:t>
            </a:r>
            <a:r>
              <a:rPr lang="de-DE" sz="2400" b="1" dirty="0"/>
              <a:t>no</a:t>
            </a:r>
            <a:r>
              <a:rPr lang="de-DE" sz="2400" dirty="0"/>
              <a:t> labels (special form of contrastive learning)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foundation model: extraction of self-supervised ViT features</a:t>
            </a:r>
          </a:p>
        </p:txBody>
      </p:sp>
      <p:pic>
        <p:nvPicPr>
          <p:cNvPr id="5" name="Picture 4" descr="A collage of images of a house and a boat&#10;&#10;AI-generated content may be incorrect.">
            <a:extLst>
              <a:ext uri="{FF2B5EF4-FFF2-40B4-BE49-F238E27FC236}">
                <a16:creationId xmlns:a16="http://schemas.microsoft.com/office/drawing/2014/main" id="{027159FC-CE30-6324-7380-EFADE2A01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3" y="4670407"/>
            <a:ext cx="7898197" cy="20167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583B5-FCD7-4EAD-3DD5-A014761A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104</a:t>
            </a:fld>
            <a:endParaRPr lang="en-GB"/>
          </a:p>
        </p:txBody>
      </p:sp>
      <p:pic>
        <p:nvPicPr>
          <p:cNvPr id="8" name="Picture 7" descr="A collage of images of food and drinks&#10;&#10;AI-generated content may be incorrect.">
            <a:extLst>
              <a:ext uri="{FF2B5EF4-FFF2-40B4-BE49-F238E27FC236}">
                <a16:creationId xmlns:a16="http://schemas.microsoft.com/office/drawing/2014/main" id="{0B5E3505-9A4C-CE9F-3121-5CFA439BC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660" y="2220645"/>
            <a:ext cx="3982340" cy="4046012"/>
          </a:xfrm>
          <a:prstGeom prst="rect">
            <a:avLst/>
          </a:prstGeom>
        </p:spPr>
      </p:pic>
      <p:pic>
        <p:nvPicPr>
          <p:cNvPr id="10" name="Picture 9" descr="A diagram of a program&#10;&#10;AI-generated content may be incorrect.">
            <a:extLst>
              <a:ext uri="{FF2B5EF4-FFF2-40B4-BE49-F238E27FC236}">
                <a16:creationId xmlns:a16="http://schemas.microsoft.com/office/drawing/2014/main" id="{F6E39D39-3725-E61F-BE80-5F93CB489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73" y="1807590"/>
            <a:ext cx="2720587" cy="2727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08CB48-7DC8-E5DE-2B1C-FFC8415110A1}"/>
              </a:ext>
            </a:extLst>
          </p:cNvPr>
          <p:cNvSpPr txBox="1"/>
          <p:nvPr/>
        </p:nvSpPr>
        <p:spPr>
          <a:xfrm>
            <a:off x="8431499" y="1771637"/>
            <a:ext cx="3538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different attention heads: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9F4AA-E0AB-42BB-442C-F48675ADE684}"/>
              </a:ext>
            </a:extLst>
          </p:cNvPr>
          <p:cNvSpPr txBox="1"/>
          <p:nvPr/>
        </p:nvSpPr>
        <p:spPr>
          <a:xfrm>
            <a:off x="209863" y="4243651"/>
            <a:ext cx="3646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self-attention of last layer:</a:t>
            </a:r>
          </a:p>
        </p:txBody>
      </p:sp>
    </p:spTree>
    <p:extLst>
      <p:ext uri="{BB962C8B-B14F-4D97-AF65-F5344CB8AC3E}">
        <p14:creationId xmlns:p14="http://schemas.microsoft.com/office/powerpoint/2010/main" val="32895107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3082550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23" y="1550605"/>
            <a:ext cx="11313952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0" indent="0">
              <a:buNone/>
            </a:pPr>
            <a:r>
              <a:rPr lang="en-GB" sz="2200" dirty="0"/>
              <a:t>learn image representations by predicting which caption goes with which image (pretraining)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 </a:t>
            </a:r>
            <a:r>
              <a:rPr lang="en-GB" sz="2200" dirty="0"/>
              <a:t>z</a:t>
            </a:r>
            <a:r>
              <a:rPr lang="en-DE" sz="2200" dirty="0"/>
              <a:t>ero-shot transfer (e.g., for </a:t>
            </a:r>
            <a:r>
              <a:rPr lang="de-DE" sz="2200" dirty="0"/>
              <a:t>image classification</a:t>
            </a:r>
            <a:r>
              <a:rPr lang="en-DE" sz="22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922113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3130348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6208619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675494" y="6367274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EC65-4EF0-A0AE-5028-2BE1A88B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Brief Notation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5D667-7189-6C64-C27C-DFCC3ACA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ED476-420D-9280-878D-E5697FC8E379}"/>
                  </a:ext>
                </a:extLst>
              </p:cNvPr>
              <p:cNvSpPr txBox="1"/>
              <p:nvPr/>
            </p:nvSpPr>
            <p:spPr>
              <a:xfrm>
                <a:off x="4216399" y="3105834"/>
                <a:ext cx="375919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ED476-420D-9280-878D-E5697FC8E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99" y="3105834"/>
                <a:ext cx="375919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035968-D916-A5B8-A744-79691437C636}"/>
                  </a:ext>
                </a:extLst>
              </p:cNvPr>
              <p:cNvSpPr txBox="1"/>
              <p:nvPr/>
            </p:nvSpPr>
            <p:spPr>
              <a:xfrm>
                <a:off x="6121400" y="1851820"/>
                <a:ext cx="43941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data: vector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different feature values for this example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035968-D916-A5B8-A744-79691437C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0" y="1851820"/>
                <a:ext cx="4394199" cy="830997"/>
              </a:xfrm>
              <a:prstGeom prst="rect">
                <a:avLst/>
              </a:prstGeom>
              <a:blipFill>
                <a:blip r:embed="rId3"/>
                <a:stretch>
                  <a:fillRect l="-2080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378655-C947-C913-AEB0-AF68A96A2E52}"/>
              </a:ext>
            </a:extLst>
          </p:cNvPr>
          <p:cNvCxnSpPr>
            <a:cxnSpLocks/>
          </p:cNvCxnSpPr>
          <p:nvPr/>
        </p:nvCxnSpPr>
        <p:spPr>
          <a:xfrm flipH="1">
            <a:off x="6822625" y="2653288"/>
            <a:ext cx="308279" cy="646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A8D171-393C-A8EE-07DD-37F62BA9AE69}"/>
              </a:ext>
            </a:extLst>
          </p:cNvPr>
          <p:cNvSpPr txBox="1"/>
          <p:nvPr/>
        </p:nvSpPr>
        <p:spPr>
          <a:xfrm>
            <a:off x="8046811" y="4288751"/>
            <a:ext cx="2909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intercept parameter, aka bias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204A23-CD5B-9576-6FFD-D25F5BFC0684}"/>
              </a:ext>
            </a:extLst>
          </p:cNvPr>
          <p:cNvCxnSpPr>
            <a:cxnSpLocks/>
          </p:cNvCxnSpPr>
          <p:nvPr/>
        </p:nvCxnSpPr>
        <p:spPr>
          <a:xfrm flipH="1" flipV="1">
            <a:off x="7738533" y="3606798"/>
            <a:ext cx="618067" cy="728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47A0B9-735C-801C-A5AA-8D25FD4BF6F4}"/>
              </a:ext>
            </a:extLst>
          </p:cNvPr>
          <p:cNvSpPr txBox="1"/>
          <p:nvPr/>
        </p:nvSpPr>
        <p:spPr>
          <a:xfrm>
            <a:off x="1968972" y="5987018"/>
            <a:ext cx="825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simplicity of notation, dropping the hats of estimated parameters from now 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FCE96-D1CF-4A67-2875-6E1CB9EC7C4D}"/>
                  </a:ext>
                </a:extLst>
              </p:cNvPr>
              <p:cNvSpPr txBox="1"/>
              <p:nvPr/>
            </p:nvSpPr>
            <p:spPr>
              <a:xfrm>
                <a:off x="1503588" y="4329978"/>
                <a:ext cx="50588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vector with slope parameters (one for each of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features), aka weights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FCE96-D1CF-4A67-2875-6E1CB9EC7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88" y="4329978"/>
                <a:ext cx="5058833" cy="830997"/>
              </a:xfrm>
              <a:prstGeom prst="rect">
                <a:avLst/>
              </a:prstGeom>
              <a:blipFill>
                <a:blip r:embed="rId4"/>
                <a:stretch>
                  <a:fillRect l="-1928" t="-5839" r="-3012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A799CA-9800-4737-A656-E9792250826A}"/>
              </a:ext>
            </a:extLst>
          </p:cNvPr>
          <p:cNvCxnSpPr>
            <a:cxnSpLocks/>
          </p:cNvCxnSpPr>
          <p:nvPr/>
        </p:nvCxnSpPr>
        <p:spPr>
          <a:xfrm flipV="1">
            <a:off x="5054600" y="3606798"/>
            <a:ext cx="905933" cy="795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17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CA8E-C03E-64F5-F46E-69F868D24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8211-6E28-FC0A-BE28-FCA71789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BBF559-6F44-8DE4-35FB-FB8AF281C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prime example: squared residuals for regression problems</a:t>
                </a: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E6745-8E61-0E4E-CBDB-9D3EC9CA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004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AEA11-22CD-E386-94C6-DAB4CB19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9369-FB6B-41DF-A9C7-977BF7B3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B94945-E694-0A8C-469A-0C2A1B08F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CB90B-B030-56D5-18F0-E79822C1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594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8CF78-256C-97D1-B23F-ACF29DA65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0BE2-6879-4439-9C1B-7313075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7C25D-7433-AF3A-BB24-51178956E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1C96-7E78-84A2-8507-DB47BC4F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130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E414F-11C2-BCCE-F387-4D57F2D8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5CD2-2C81-0690-1A89-81D61EC3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9C1FC-77AE-C11F-AB9B-1CCFAE9405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typically</a:t>
                </a:r>
                <a:r>
                  <a:rPr lang="en-DE" sz="2400" dirty="0"/>
                  <a:t> no closed-form solution to minimization of cost function: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iteratively m</a:t>
                </a:r>
                <a:r>
                  <a:rPr lang="en-DE" sz="2400" dirty="0">
                    <a:sym typeface="Wingdings" pitchFamily="2" charset="2"/>
                  </a:rPr>
                  <a:t>oving in direction of steepest descent</a:t>
                </a:r>
                <a:r>
                  <a:rPr lang="de-DE" sz="2400" dirty="0">
                    <a:sym typeface="Wingdings" pitchFamily="2" charset="2"/>
                  </a:rPr>
                  <a:t> (</a:t>
                </a:r>
                <a:r>
                  <a:rPr lang="en-DE" sz="2400" dirty="0">
                    <a:sym typeface="Wingdings" pitchFamily="2" charset="2"/>
                  </a:rPr>
                  <a:t>negative gradient</a:t>
                </a:r>
                <a:r>
                  <a:rPr lang="de-DE" sz="2400" dirty="0">
                    <a:sym typeface="Wingdings" pitchFamily="2" charset="2"/>
                  </a:rPr>
                  <a:t>)</a:t>
                </a:r>
                <a:r>
                  <a:rPr lang="en-DE" sz="2400" dirty="0">
                    <a:sym typeface="Wingdings" pitchFamily="2" charset="2"/>
                  </a:rPr>
                  <a:t>: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19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11602-9C3D-A071-FD1B-23D2C0BF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381A97C-0D9F-1233-3FBE-C1BC7F10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A38A98-0CED-BDB4-C0E4-F0398663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854739"/>
            <a:ext cx="3902037" cy="2881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C82B48-760E-C7A2-0E3D-AD57903A0580}"/>
              </a:ext>
            </a:extLst>
          </p:cNvPr>
          <p:cNvSpPr txBox="1"/>
          <p:nvPr/>
        </p:nvSpPr>
        <p:spPr>
          <a:xfrm>
            <a:off x="2718383" y="4886975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A43D22-2854-C14B-442A-518D57A8B47B}"/>
              </a:ext>
            </a:extLst>
          </p:cNvPr>
          <p:cNvCxnSpPr>
            <a:cxnSpLocks/>
          </p:cNvCxnSpPr>
          <p:nvPr/>
        </p:nvCxnSpPr>
        <p:spPr>
          <a:xfrm flipV="1">
            <a:off x="3716869" y="4754164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8A98EB-F486-C2EB-9887-D220984E6A5F}"/>
              </a:ext>
            </a:extLst>
          </p:cNvPr>
          <p:cNvSpPr txBox="1"/>
          <p:nvPr/>
        </p:nvSpPr>
        <p:spPr>
          <a:xfrm>
            <a:off x="4382112" y="5040539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51CA1E-11C8-24C6-C49A-8958A2988C58}"/>
              </a:ext>
            </a:extLst>
          </p:cNvPr>
          <p:cNvCxnSpPr>
            <a:cxnSpLocks/>
          </p:cNvCxnSpPr>
          <p:nvPr/>
        </p:nvCxnSpPr>
        <p:spPr>
          <a:xfrm flipH="1" flipV="1">
            <a:off x="4971978" y="4771096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E224D5-1DEC-F2F7-1AE7-F20F8D01E5DA}"/>
              </a:ext>
            </a:extLst>
          </p:cNvPr>
          <p:cNvSpPr txBox="1"/>
          <p:nvPr/>
        </p:nvSpPr>
        <p:spPr>
          <a:xfrm>
            <a:off x="11458836" y="366511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A8E21-F4EB-12BE-70B8-4C89D90A0605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37612-F7DC-6CE5-53D1-EFF3CBD90697}"/>
              </a:ext>
            </a:extLst>
          </p:cNvPr>
          <p:cNvSpPr txBox="1"/>
          <p:nvPr/>
        </p:nvSpPr>
        <p:spPr>
          <a:xfrm>
            <a:off x="10981267" y="4249615"/>
            <a:ext cx="115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0A7BF8-C044-832F-CC75-16B8215D7377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56089E-0DC2-5014-297C-211945C8714F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59959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39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4896317" y="2281980"/>
            <a:ext cx="1072683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264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add </a:t>
                </a:r>
                <a:r>
                  <a:rPr lang="en-DE" sz="2400" b="1" dirty="0"/>
                  <a:t>penalty term</a:t>
                </a:r>
                <a:r>
                  <a:rPr lang="en-DE" sz="24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norm to cost function</a:t>
                </a:r>
                <a:endParaRPr lang="en-GB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	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aka </a:t>
                </a:r>
                <a:r>
                  <a:rPr lang="en-GB" sz="2400" b="1" dirty="0"/>
                  <a:t>w</a:t>
                </a:r>
                <a:r>
                  <a:rPr lang="en-DE" sz="2400" b="1" dirty="0"/>
                  <a:t>eight decay</a:t>
                </a:r>
                <a:r>
                  <a:rPr lang="en-DE" sz="2400" dirty="0"/>
                  <a:t> </a:t>
                </a:r>
                <a:r>
                  <a:rPr lang="en-GB" sz="2400" dirty="0"/>
                  <a:t>in </a:t>
                </a:r>
                <a:r>
                  <a:rPr lang="en-DE" sz="2400" dirty="0"/>
                  <a:t>neural networks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26400" cy="4351338"/>
              </a:xfrm>
              <a:blipFill>
                <a:blip r:embed="rId2"/>
                <a:stretch>
                  <a:fillRect l="-1216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6747516" y="2720972"/>
            <a:ext cx="297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122333" y="2586035"/>
            <a:ext cx="1625183" cy="45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0600" y="3347586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binary classification: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/>
                  <a:t>predict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r>
                  <a:rPr lang="en-GB" dirty="0"/>
                  <a:t> as link function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F66D1-339D-CD20-AF3A-1A820DB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Multi-Classification: </a:t>
            </a:r>
            <a:r>
              <a:rPr lang="en-GB" dirty="0" err="1"/>
              <a:t>Softmax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B9C67-823D-7EB6-C7C1-F9A4A736E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for </a:t>
                </a:r>
                <a:r>
                  <a:rPr lang="en-GB" sz="2800" dirty="0"/>
                  <a:t>classification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800" dirty="0"/>
                  <a:t> categories: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dirty="0"/>
                  <a:t>u</a:t>
                </a:r>
                <a:r>
                  <a:rPr lang="en-GB" sz="2800" dirty="0"/>
                  <a:t>se “score” function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800" dirty="0"/>
                  <a:t> outputs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and convert into probabilities by means of</a:t>
                </a:r>
                <a:r>
                  <a:rPr lang="en-GB" sz="2800" dirty="0"/>
                  <a:t> </a:t>
                </a:r>
                <a:r>
                  <a:rPr lang="en-GB" sz="2800" dirty="0" err="1"/>
                  <a:t>softmax</a:t>
                </a:r>
                <a:r>
                  <a:rPr lang="en-GB" sz="2800" dirty="0"/>
                  <a:t> function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B9C67-823D-7EB6-C7C1-F9A4A736E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FA36C-2F2D-D995-3157-3F628822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06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ingle column&#10;&#10;AI-generated content may be incorrect.">
            <a:extLst>
              <a:ext uri="{FF2B5EF4-FFF2-40B4-BE49-F238E27FC236}">
                <a16:creationId xmlns:a16="http://schemas.microsoft.com/office/drawing/2014/main" id="{BC116EF6-8361-256F-3C88-DB74586C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96" y="2389538"/>
            <a:ext cx="8119890" cy="3010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41EAD-D722-0E92-F37F-500D79A9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Linear Regression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51BD0-9AE2-F01C-7910-250A7774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2EDC7-9D5E-6A14-55FD-6E109CF6BF29}"/>
              </a:ext>
            </a:extLst>
          </p:cNvPr>
          <p:cNvSpPr txBox="1"/>
          <p:nvPr/>
        </p:nvSpPr>
        <p:spPr>
          <a:xfrm>
            <a:off x="4459444" y="5669427"/>
            <a:ext cx="1902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intensity values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76A3A0-F7C7-F970-FE1C-2680B35965E5}"/>
              </a:ext>
            </a:extLst>
          </p:cNvPr>
          <p:cNvCxnSpPr>
            <a:cxnSpLocks/>
          </p:cNvCxnSpPr>
          <p:nvPr/>
        </p:nvCxnSpPr>
        <p:spPr>
          <a:xfrm flipV="1">
            <a:off x="5369520" y="4919015"/>
            <a:ext cx="708210" cy="806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087094-D4B4-3E9B-B2E8-C26237C18259}"/>
              </a:ext>
            </a:extLst>
          </p:cNvPr>
          <p:cNvSpPr txBox="1"/>
          <p:nvPr/>
        </p:nvSpPr>
        <p:spPr>
          <a:xfrm>
            <a:off x="3411568" y="5325381"/>
            <a:ext cx="88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matrix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607F4B-6641-68AA-3634-B4BF368A1716}"/>
              </a:ext>
            </a:extLst>
          </p:cNvPr>
          <p:cNvCxnSpPr/>
          <p:nvPr/>
        </p:nvCxnSpPr>
        <p:spPr>
          <a:xfrm flipV="1">
            <a:off x="4148667" y="4876795"/>
            <a:ext cx="524933" cy="50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7BC398-6BDF-2B36-F8C7-BE04CA04BEC0}"/>
              </a:ext>
            </a:extLst>
          </p:cNvPr>
          <p:cNvSpPr txBox="1"/>
          <p:nvPr/>
        </p:nvSpPr>
        <p:spPr>
          <a:xfrm>
            <a:off x="2172888" y="1627459"/>
            <a:ext cx="64756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simplified example: 4-pixel image, 3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4ADB8-0EBB-7174-F163-168F4C49F552}"/>
              </a:ext>
            </a:extLst>
          </p:cNvPr>
          <p:cNvSpPr txBox="1"/>
          <p:nvPr/>
        </p:nvSpPr>
        <p:spPr>
          <a:xfrm>
            <a:off x="838200" y="6370493"/>
            <a:ext cx="450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need for one common image size per model</a:t>
            </a:r>
          </a:p>
        </p:txBody>
      </p:sp>
    </p:spTree>
    <p:extLst>
      <p:ext uri="{BB962C8B-B14F-4D97-AF65-F5344CB8AC3E}">
        <p14:creationId xmlns:p14="http://schemas.microsoft.com/office/powerpoint/2010/main" val="387031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7385CB-D725-C163-7B63-8CCA18A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Understanding (Recognition)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7255-8BC3-BACB-9EFD-504686AC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/>
          </a:p>
        </p:txBody>
      </p:sp>
      <p:pic>
        <p:nvPicPr>
          <p:cNvPr id="7" name="Picture 6" descr="A screenshot of a car driving on a road&#10;&#10;AI-generated content may be incorrect.">
            <a:extLst>
              <a:ext uri="{FF2B5EF4-FFF2-40B4-BE49-F238E27FC236}">
                <a16:creationId xmlns:a16="http://schemas.microsoft.com/office/drawing/2014/main" id="{69E79427-57FE-4A06-F469-0AA6DEAB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43" y="1476531"/>
            <a:ext cx="9290114" cy="53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6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FAAD-B42E-4B44-FF12-76678119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Simplified Matrix Multiplication: Bias Trick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EC48F-AD83-DCF3-EA5C-584266D8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AA871468-4272-6CB3-BADF-9A1DCD012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9" y="2049768"/>
            <a:ext cx="11088061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5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60F8F-3A55-BAB2-6659-E9ADB4ED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 descr="A group of different colored squares&#10;&#10;AI-generated content may be incorrect.">
            <a:extLst>
              <a:ext uri="{FF2B5EF4-FFF2-40B4-BE49-F238E27FC236}">
                <a16:creationId xmlns:a16="http://schemas.microsoft.com/office/drawing/2014/main" id="{8FB3FD85-8241-14AC-8F57-8A0F7A26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60" y="1416501"/>
            <a:ext cx="5227604" cy="24192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01D14E-AD7E-3DF4-440D-8E16EF0D4329}"/>
              </a:ext>
            </a:extLst>
          </p:cNvPr>
          <p:cNvGrpSpPr/>
          <p:nvPr/>
        </p:nvGrpSpPr>
        <p:grpSpPr>
          <a:xfrm>
            <a:off x="1036042" y="1087438"/>
            <a:ext cx="4318000" cy="4232298"/>
            <a:chOff x="745067" y="1498600"/>
            <a:chExt cx="4318000" cy="4232298"/>
          </a:xfrm>
        </p:grpSpPr>
        <p:pic>
          <p:nvPicPr>
            <p:cNvPr id="5" name="Picture 4" descr="A diagram of different types of objects&#10;&#10;AI-generated content may be incorrect.">
              <a:extLst>
                <a:ext uri="{FF2B5EF4-FFF2-40B4-BE49-F238E27FC236}">
                  <a16:creationId xmlns:a16="http://schemas.microsoft.com/office/drawing/2014/main" id="{6CC5C394-23E4-5A1A-223A-063BA9FAD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14" y="1587268"/>
              <a:ext cx="4155253" cy="4143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6BA49-DFBC-7065-7BB8-E854392DA9C1}"/>
                </a:ext>
              </a:extLst>
            </p:cNvPr>
            <p:cNvSpPr/>
            <p:nvPr/>
          </p:nvSpPr>
          <p:spPr>
            <a:xfrm>
              <a:off x="745067" y="1498600"/>
              <a:ext cx="482600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690B86-1298-15A5-1D12-2D0F24D064D5}"/>
              </a:ext>
            </a:extLst>
          </p:cNvPr>
          <p:cNvSpPr txBox="1"/>
          <p:nvPr/>
        </p:nvSpPr>
        <p:spPr>
          <a:xfrm>
            <a:off x="1188436" y="194886"/>
            <a:ext cx="37689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geometric interpretation:</a:t>
            </a:r>
          </a:p>
          <a:p>
            <a:r>
              <a:rPr lang="en-GB" sz="2600" dirty="0"/>
              <a:t>separating hyperplanes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F5EA9-329B-FF65-0938-EADF6C8FCE37}"/>
              </a:ext>
            </a:extLst>
          </p:cNvPr>
          <p:cNvSpPr txBox="1"/>
          <p:nvPr/>
        </p:nvSpPr>
        <p:spPr>
          <a:xfrm>
            <a:off x="6987872" y="194886"/>
            <a:ext cx="36642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matching interpretation:</a:t>
            </a:r>
          </a:p>
          <a:p>
            <a:r>
              <a:rPr lang="en-GB" sz="2600" dirty="0"/>
              <a:t>generic class templates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9D48BB-FA66-9107-9029-89941EF2D922}"/>
                  </a:ext>
                </a:extLst>
              </p:cNvPr>
              <p:cNvSpPr txBox="1"/>
              <p:nvPr/>
            </p:nvSpPr>
            <p:spPr>
              <a:xfrm>
                <a:off x="6258560" y="4348767"/>
                <a:ext cx="3572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different rows in matrix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9D48BB-FA66-9107-9029-89941EF2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60" y="4348767"/>
                <a:ext cx="3572003" cy="461665"/>
              </a:xfrm>
              <a:prstGeom prst="rect">
                <a:avLst/>
              </a:prstGeom>
              <a:blipFill>
                <a:blip r:embed="rId4"/>
                <a:stretch>
                  <a:fillRect l="-2730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D8C970-464D-3FE5-2D96-9B993C655B2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7095067" y="3835788"/>
            <a:ext cx="949495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AC0840-61C9-C553-B37E-EE16D569B486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7890933" y="3835788"/>
            <a:ext cx="153629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B6BFF2-64E5-4AE4-4C1D-D9ED6C46B6FF}"/>
              </a:ext>
            </a:extLst>
          </p:cNvPr>
          <p:cNvCxnSpPr>
            <a:stCxn id="12" idx="0"/>
          </p:cNvCxnSpPr>
          <p:nvPr/>
        </p:nvCxnSpPr>
        <p:spPr>
          <a:xfrm flipV="1">
            <a:off x="8044562" y="3835788"/>
            <a:ext cx="676105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EC0078-A9F9-F1B1-AF50-7651EE4830CB}"/>
              </a:ext>
            </a:extLst>
          </p:cNvPr>
          <p:cNvSpPr txBox="1"/>
          <p:nvPr/>
        </p:nvSpPr>
        <p:spPr>
          <a:xfrm>
            <a:off x="1706786" y="5646592"/>
            <a:ext cx="751341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raw-pixel images not linearly separable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linear model has not enough representational power</a:t>
            </a:r>
          </a:p>
        </p:txBody>
      </p:sp>
      <p:pic>
        <p:nvPicPr>
          <p:cNvPr id="6" name="Picture 5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A6DCF29A-72C4-2881-60E5-62443AECC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" y="5006053"/>
            <a:ext cx="1357491" cy="18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3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B330C-4C1F-BA37-3220-D700D698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9E386-79EB-222D-3EFC-9B7BF26E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414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4285-326E-05EB-679D-92CBB7B5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Under- and Over-Fitting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B33F1-438B-FFF0-237F-0FEAD695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CDC9D-CDDF-09FA-247E-8BE3B9BE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3113805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07935-CF21-1409-450A-CD09FBE7C001}"/>
              </a:ext>
            </a:extLst>
          </p:cNvPr>
          <p:cNvSpPr txBox="1"/>
          <p:nvPr/>
        </p:nvSpPr>
        <p:spPr>
          <a:xfrm>
            <a:off x="838200" y="2501214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639664-56BD-AC8F-58F0-9F9C5ED3D66F}"/>
              </a:ext>
            </a:extLst>
          </p:cNvPr>
          <p:cNvCxnSpPr>
            <a:stCxn id="5" idx="2"/>
          </p:cNvCxnSpPr>
          <p:nvPr/>
        </p:nvCxnSpPr>
        <p:spPr>
          <a:xfrm flipH="1">
            <a:off x="2079057" y="2901324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98EF64-E297-D175-91B9-1946B3E43248}"/>
              </a:ext>
            </a:extLst>
          </p:cNvPr>
          <p:cNvSpPr txBox="1"/>
          <p:nvPr/>
        </p:nvSpPr>
        <p:spPr>
          <a:xfrm>
            <a:off x="838200" y="1690688"/>
            <a:ext cx="379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</a:t>
            </a:r>
            <a:r>
              <a:rPr lang="en-DE" sz="2800" dirty="0"/>
              <a:t>xample: </a:t>
            </a:r>
            <a:r>
              <a:rPr lang="en-GB" sz="2800" dirty="0"/>
              <a:t>polynomial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2B056-E419-3CD7-5411-E5693AE46182}"/>
              </a:ext>
            </a:extLst>
          </p:cNvPr>
          <p:cNvSpPr txBox="1"/>
          <p:nvPr/>
        </p:nvSpPr>
        <p:spPr>
          <a:xfrm>
            <a:off x="7137401" y="1757862"/>
            <a:ext cx="458433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need to predict new samples (not in training data set): interpolation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D5C54F-F3C1-8BA4-E120-D3295F4C1AE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23017" y="2588859"/>
            <a:ext cx="2706552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E0062-1914-3C2E-9793-3186C4CCB97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9569" y="2588859"/>
            <a:ext cx="228237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248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think of fitting ML algorithms as repeatable processes with different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irreducible error (aka Bayes error):</a:t>
            </a:r>
          </a:p>
          <a:p>
            <a:pPr marL="0" indent="0">
              <a:buNone/>
            </a:pPr>
            <a:r>
              <a:rPr lang="en-GB" sz="2400" dirty="0"/>
              <a:t>inherent randomness (target generated from random variable)</a:t>
            </a:r>
          </a:p>
          <a:p>
            <a:pPr>
              <a:buFont typeface="Wingdings" pitchFamily="2" charset="2"/>
              <a:buChar char="à"/>
            </a:pPr>
            <a:r>
              <a:rPr lang="en-GB" sz="2400" dirty="0">
                <a:sym typeface="Wingdings" pitchFamily="2" charset="2"/>
              </a:rPr>
              <a:t>limiting accuracy of ideal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727011"/>
            <a:ext cx="3420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bias</a:t>
            </a:r>
            <a:endParaRPr lang="en-GB" dirty="0"/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sz="2400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727011"/>
            <a:ext cx="37977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variance</a:t>
            </a:r>
            <a:endParaRPr lang="en-GB" dirty="0"/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sz="2400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386580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386579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3201001"/>
            <a:ext cx="7102325" cy="3291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pPr marL="0" indent="0">
              <a:buNone/>
            </a:pPr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but beware: training error keeps decreasing with more complex model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25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models of higher complexity have lower bias but higher variance</a:t>
            </a:r>
          </a:p>
          <a:p>
            <a:pPr marL="0" indent="0">
              <a:buNone/>
            </a:pPr>
            <a:r>
              <a:rPr lang="en-GB" sz="2400" dirty="0"/>
              <a:t>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9602-3A23-DF1C-2DD8-AA0A9DA8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5" y="1834092"/>
                <a:ext cx="4715933" cy="452225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model complexity often controlled via hyperparameters (parameters not fitted but set in advance)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examples:</a:t>
                </a:r>
              </a:p>
              <a:p>
                <a:r>
                  <a:rPr lang="en-GB" sz="2400" dirty="0"/>
                  <a:t>d</a:t>
                </a:r>
                <a:r>
                  <a:rPr lang="en-DE" sz="24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400" dirty="0"/>
              </a:p>
              <a:p>
                <a:r>
                  <a:rPr lang="en-DE" sz="24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400" dirty="0"/>
              </a:p>
              <a:p>
                <a:r>
                  <a:rPr lang="en-GB" sz="2400" dirty="0"/>
                  <a:t>maximum d</a:t>
                </a:r>
                <a:r>
                  <a:rPr lang="en-DE" sz="2400" dirty="0"/>
                  <a:t>epth of decision tree</a:t>
                </a:r>
              </a:p>
              <a:p>
                <a:r>
                  <a:rPr lang="en-GB" sz="2400" dirty="0"/>
                  <a:t>number of hidden nodes in neural network layer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DE1F6-39B7-1F23-C3D1-346196A3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5" y="1834092"/>
                <a:ext cx="4715933" cy="4522258"/>
              </a:xfrm>
              <a:blipFill>
                <a:blip r:embed="rId2"/>
                <a:stretch>
                  <a:fillRect l="-1938" t="-1752" r="-2713" b="-21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DA75-F6B9-5ED2-CA9C-64B87F4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FD57-A9F0-4C89-D153-ACC0A3BF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5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D5E6-ED7A-BF3B-F9FD-128F9216441D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34F72-9D52-BCFE-8044-99533EF5DAF9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6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001D-3CA9-6B3B-47C1-E02457E0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Example: k</a:t>
            </a:r>
            <a:r>
              <a:rPr lang="en-DE" dirty="0"/>
              <a:t>-Nearest Neighbors</a:t>
            </a:r>
            <a:r>
              <a:rPr lang="de-DE" dirty="0"/>
              <a:t> (kNN)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3F438-3E9F-7B93-FC97-4849D187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7276C-CF35-D92F-8AD6-15CA3650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71E11-5E87-7351-9709-647F01123120}"/>
              </a:ext>
            </a:extLst>
          </p:cNvPr>
          <p:cNvSpPr txBox="1"/>
          <p:nvPr/>
        </p:nvSpPr>
        <p:spPr>
          <a:xfrm>
            <a:off x="5766913" y="3679256"/>
            <a:ext cx="489627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low k: low bias but high variance</a:t>
            </a:r>
          </a:p>
          <a:p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FF8E0-7B79-68ED-1706-D129D71240B3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FF8E0-7B79-68ED-1706-D129D712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D0E24-8B7A-6E9D-417D-FADEFF3C4722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D0E24-8B7A-6E9D-417D-FADEFF3C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E8D849-28A4-1FE7-0ACA-FBE8E879F2D9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E8D849-28A4-1FE7-0ACA-FBE8E879F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BED15-CB22-F5F2-421F-2B8E16E03A1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BED15-CB22-F5F2-421F-2B8E16E0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6"/>
                <a:stretch>
                  <a:fillRect l="-1927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B9014DB4-2077-5ACB-AF8D-59CC3237C8CE}"/>
              </a:ext>
            </a:extLst>
          </p:cNvPr>
          <p:cNvSpPr/>
          <p:nvPr/>
        </p:nvSpPr>
        <p:spPr>
          <a:xfrm>
            <a:off x="7039075" y="2348826"/>
            <a:ext cx="4712658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2D728-D8B2-B661-6601-96307E0AD75D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7D7D3-36BC-899D-30C3-48A954927317}"/>
                  </a:ext>
                </a:extLst>
              </p:cNvPr>
              <p:cNvSpPr txBox="1"/>
              <p:nvPr/>
            </p:nvSpPr>
            <p:spPr>
              <a:xfrm>
                <a:off x="295174" y="1917375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2200" dirty="0"/>
                  <a:t>local method, instance-based learning</a:t>
                </a:r>
              </a:p>
              <a:p>
                <a:r>
                  <a:rPr lang="en-DE" sz="2200" dirty="0"/>
                  <a:t>non-parametric</a:t>
                </a:r>
              </a:p>
              <a:p>
                <a:r>
                  <a:rPr lang="en-GB" sz="2200" dirty="0"/>
                  <a:t>d</a:t>
                </a:r>
                <a:r>
                  <a:rPr lang="en-DE" sz="22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 (e.g., Euclidean)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7D7D3-36BC-899D-30C3-48A95492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4" y="1917375"/>
                <a:ext cx="6096000" cy="1107996"/>
              </a:xfrm>
              <a:prstGeom prst="rect">
                <a:avLst/>
              </a:prstGeom>
              <a:blipFill>
                <a:blip r:embed="rId7"/>
                <a:stretch>
                  <a:fillRect l="-1300" t="-3867" b="-110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263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id of numbers and equal to the number&#10;&#10;AI-generated content may be incorrect.">
            <a:extLst>
              <a:ext uri="{FF2B5EF4-FFF2-40B4-BE49-F238E27FC236}">
                <a16:creationId xmlns:a16="http://schemas.microsoft.com/office/drawing/2014/main" id="{FBBA1BD9-B2F2-6741-3D5F-2C7D83B49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4" y="3438666"/>
            <a:ext cx="11209991" cy="3299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3BBD8-8765-F982-4F56-8FAC481D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kNN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3E205D-9D96-1A11-C2CD-A634E9B5C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choose an image distance, e.g., L1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3E205D-9D96-1A11-C2CD-A634E9B5C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4CFF2-D089-C4C1-E1FB-1B7824AF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31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38D2-D541-5B9E-6D51-D8F5B747B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2F6A-082D-F062-6A7E-186021B6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kNN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D973A-B76F-568A-A2E3-4717A9B6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A collage of different images&#10;&#10;AI-generated content may be incorrect.">
            <a:extLst>
              <a:ext uri="{FF2B5EF4-FFF2-40B4-BE49-F238E27FC236}">
                <a16:creationId xmlns:a16="http://schemas.microsoft.com/office/drawing/2014/main" id="{967E1670-181A-2B55-75DB-A2C2B516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07" y="2280319"/>
            <a:ext cx="8928586" cy="3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405BB-4AE6-3DE0-4435-2BA14D5E5E77}"/>
              </a:ext>
            </a:extLst>
          </p:cNvPr>
          <p:cNvSpPr txBox="1"/>
          <p:nvPr/>
        </p:nvSpPr>
        <p:spPr>
          <a:xfrm>
            <a:off x="6343465" y="1910987"/>
            <a:ext cx="430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nearest </a:t>
            </a:r>
            <a:r>
              <a:rPr lang="en-GB" dirty="0" err="1"/>
              <a:t>neighbors</a:t>
            </a:r>
            <a:r>
              <a:rPr lang="en-GB" dirty="0"/>
              <a:t> to some test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D6788-AB58-0F4E-35CD-B90D5B84217D}"/>
              </a:ext>
            </a:extLst>
          </p:cNvPr>
          <p:cNvSpPr txBox="1"/>
          <p:nvPr/>
        </p:nvSpPr>
        <p:spPr>
          <a:xfrm>
            <a:off x="1972733" y="1910987"/>
            <a:ext cx="377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training examples CIFAR-10 data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52AAD-4C2D-6DDD-623F-1D148E35CDFB}"/>
              </a:ext>
            </a:extLst>
          </p:cNvPr>
          <p:cNvSpPr txBox="1"/>
          <p:nvPr/>
        </p:nvSpPr>
        <p:spPr>
          <a:xfrm>
            <a:off x="139022" y="3838853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classes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4ED28BA-EA2E-6F0F-A0FC-98B49E1CB8F2}"/>
              </a:ext>
            </a:extLst>
          </p:cNvPr>
          <p:cNvSpPr/>
          <p:nvPr/>
        </p:nvSpPr>
        <p:spPr>
          <a:xfrm>
            <a:off x="1380067" y="2438400"/>
            <a:ext cx="338666" cy="32173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342E7-CBD6-EC0F-8583-E99C7A785980}"/>
              </a:ext>
            </a:extLst>
          </p:cNvPr>
          <p:cNvSpPr txBox="1"/>
          <p:nvPr/>
        </p:nvSpPr>
        <p:spPr>
          <a:xfrm>
            <a:off x="6265333" y="5876868"/>
            <a:ext cx="585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than random guessing, but also not very impressive</a:t>
            </a:r>
          </a:p>
        </p:txBody>
      </p:sp>
    </p:spTree>
    <p:extLst>
      <p:ext uri="{BB962C8B-B14F-4D97-AF65-F5344CB8AC3E}">
        <p14:creationId xmlns:p14="http://schemas.microsoft.com/office/powerpoint/2010/main" val="395956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D7E3-700E-1091-5389-5C4155B9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3A203-1041-8C0A-7D41-9E112248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FDE9-1753-8781-B511-6E961443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3" y="1919288"/>
            <a:ext cx="6402386" cy="4633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prime example (and also foundation for detection and segmentation):</a:t>
            </a:r>
          </a:p>
          <a:p>
            <a:pPr marL="0" indent="0">
              <a:buNone/>
            </a:pPr>
            <a:r>
              <a:rPr lang="en-GB" sz="2600" dirty="0"/>
              <a:t>image classification (whole-image class recognition) according to generic object categories (e.g., cat)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plain </a:t>
            </a:r>
            <a:r>
              <a:rPr lang="en-GB" sz="2600" dirty="0" err="1"/>
              <a:t>keypoint</a:t>
            </a:r>
            <a:r>
              <a:rPr lang="en-GB" sz="2600" dirty="0"/>
              <a:t>-feature matching only really works for specific instances of a class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need to compare with generic objects </a:t>
            </a:r>
            <a:r>
              <a:rPr lang="en-GB" sz="2600" dirty="0"/>
              <a:t>(e.g., kind of “abstract cat”)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Let’s </a:t>
            </a:r>
            <a:r>
              <a:rPr lang="en-GB" sz="2600" dirty="0"/>
              <a:t>learn it from data …</a:t>
            </a:r>
          </a:p>
        </p:txBody>
      </p:sp>
      <p:pic>
        <p:nvPicPr>
          <p:cNvPr id="1026" name="Picture 2" descr="Different Cat Breeds, all You Need to Know | Myawesomecat.com">
            <a:extLst>
              <a:ext uri="{FF2B5EF4-FFF2-40B4-BE49-F238E27FC236}">
                <a16:creationId xmlns:a16="http://schemas.microsoft.com/office/drawing/2014/main" id="{F3786512-1124-EFBD-5C23-4ECFF1CE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85" y="4102641"/>
            <a:ext cx="2367496" cy="145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te Animal Aesthetic Wall Collage Kit 60pcs, Instant Download, Kid ...">
            <a:extLst>
              <a:ext uri="{FF2B5EF4-FFF2-40B4-BE49-F238E27FC236}">
                <a16:creationId xmlns:a16="http://schemas.microsoft.com/office/drawing/2014/main" id="{D75544C2-4A68-F54D-D427-1DCC3D65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1" y="136525"/>
            <a:ext cx="3984629" cy="358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B51D46-F657-D01A-A957-B863C10D3D4B}"/>
              </a:ext>
            </a:extLst>
          </p:cNvPr>
          <p:cNvSpPr txBox="1"/>
          <p:nvPr/>
        </p:nvSpPr>
        <p:spPr>
          <a:xfrm>
            <a:off x="9608081" y="4509366"/>
            <a:ext cx="2583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if you haven’t seen this very cat before?</a:t>
            </a:r>
          </a:p>
        </p:txBody>
      </p:sp>
    </p:spTree>
    <p:extLst>
      <p:ext uri="{BB962C8B-B14F-4D97-AF65-F5344CB8AC3E}">
        <p14:creationId xmlns:p14="http://schemas.microsoft.com/office/powerpoint/2010/main" val="258328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8F3D-8B26-DFA4-ED36-999D789B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Algorithmic Families of Supervised Learning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5A838-EA25-1D32-FEDB-4B77AFE2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30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511CA-D7D4-A704-6DD9-4F45DD50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FE58F-8AD6-036D-E5AF-EA6AC831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371063"/>
            <a:ext cx="3149516" cy="14286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7DCD84-AF1E-D22E-40A5-ACA36BE7860B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0C9EE6-F0A7-A823-0E46-C14649B142EF}"/>
              </a:ext>
            </a:extLst>
          </p:cNvPr>
          <p:cNvSpPr txBox="1"/>
          <p:nvPr/>
        </p:nvSpPr>
        <p:spPr>
          <a:xfrm>
            <a:off x="585487" y="1624387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parametric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0216-D37C-DBD0-B4BF-A74B91D0FC58}"/>
              </a:ext>
            </a:extLst>
          </p:cNvPr>
          <p:cNvSpPr txBox="1"/>
          <p:nvPr/>
        </p:nvSpPr>
        <p:spPr>
          <a:xfrm>
            <a:off x="337706" y="2225652"/>
            <a:ext cx="273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ECB51-2F13-B284-0C64-9EDCCA1ECDA9}"/>
              </a:ext>
            </a:extLst>
          </p:cNvPr>
          <p:cNvSpPr txBox="1"/>
          <p:nvPr/>
        </p:nvSpPr>
        <p:spPr>
          <a:xfrm>
            <a:off x="339272" y="2683889"/>
            <a:ext cx="35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many linear models, non-linear by means of activation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B02CE-3709-001F-6583-1BA30EC5AA35}"/>
              </a:ext>
            </a:extLst>
          </p:cNvPr>
          <p:cNvSpPr txBox="1"/>
          <p:nvPr/>
        </p:nvSpPr>
        <p:spPr>
          <a:xfrm>
            <a:off x="3971925" y="1541888"/>
            <a:ext cx="377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non-parametric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8BA60-8A50-ECAA-890F-F65332494957}"/>
              </a:ext>
            </a:extLst>
          </p:cNvPr>
          <p:cNvSpPr txBox="1"/>
          <p:nvPr/>
        </p:nvSpPr>
        <p:spPr>
          <a:xfrm>
            <a:off x="4192910" y="5834051"/>
            <a:ext cx="3403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630F17-EDC3-AC58-07E5-B61B294CBE9D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8A778F-E7C1-5C1A-A8D6-5795856867E3}"/>
              </a:ext>
            </a:extLst>
          </p:cNvPr>
          <p:cNvSpPr txBox="1"/>
          <p:nvPr/>
        </p:nvSpPr>
        <p:spPr>
          <a:xfrm>
            <a:off x="7890997" y="1541888"/>
            <a:ext cx="385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rule learning</a:t>
            </a:r>
          </a:p>
        </p:txBody>
      </p:sp>
      <p:sp>
        <p:nvSpPr>
          <p:cNvPr id="14" name="Rectangle: Rounded Corners 22">
            <a:extLst>
              <a:ext uri="{FF2B5EF4-FFF2-40B4-BE49-F238E27FC236}">
                <a16:creationId xmlns:a16="http://schemas.microsoft.com/office/drawing/2014/main" id="{E4A89677-941C-3DF6-FF9A-1A7E9E6339E1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5" name="Rectangle: Rounded Corners 47">
            <a:extLst>
              <a:ext uri="{FF2B5EF4-FFF2-40B4-BE49-F238E27FC236}">
                <a16:creationId xmlns:a16="http://schemas.microsoft.com/office/drawing/2014/main" id="{27F6B6F5-F6DD-9471-117D-7A3A0E3A3525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CAB621-3AE6-A37C-456B-193C56F69F3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AD2E92-096B-3EAF-7D3F-B7A6127A7E63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26D791-8CCD-F41E-C00B-795EFF48E90E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BB62E-84B5-C5AA-B6C6-5F72EAB526BE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776055-87C1-5B32-F83A-8273EAC0F8EF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3CBB110-6931-9DF2-6A6B-B8B5283010F0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DCFE70-42A0-1EB7-AFB4-C34614E22748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B621D-67A9-2B1F-11FF-0F4D4FBC45D5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C11F0D-511A-2D1C-CA46-B04565FFFA41}"/>
              </a:ext>
            </a:extLst>
          </p:cNvPr>
          <p:cNvSpPr txBox="1"/>
          <p:nvPr/>
        </p:nvSpPr>
        <p:spPr>
          <a:xfrm>
            <a:off x="10234153" y="2652724"/>
            <a:ext cx="967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D636DF-BB9C-58F9-206B-9C2651B87813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FC666E-CECA-7DF9-70F5-5C469081AD71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35B641-7D2E-9E10-BEB5-487C25F483B0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9AC7E-49F7-809D-9DEB-11AB8944C311}"/>
              </a:ext>
            </a:extLst>
          </p:cNvPr>
          <p:cNvSpPr txBox="1"/>
          <p:nvPr/>
        </p:nvSpPr>
        <p:spPr>
          <a:xfrm>
            <a:off x="8082839" y="5141118"/>
            <a:ext cx="3665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C0CC018-4E48-22B2-E64C-58078DA2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038897"/>
            <a:ext cx="3364315" cy="13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3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Idea: </a:t>
            </a:r>
            <a:r>
              <a:rPr lang="en-DE" dirty="0"/>
              <a:t>Learning from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3600" b="1" dirty="0"/>
              <a:t>ML algorithm + data = explicit algorithm</a:t>
            </a:r>
            <a:endParaRPr lang="en-GB" sz="3600" dirty="0"/>
          </a:p>
          <a:p>
            <a:pPr marL="0" indent="0">
              <a:buNone/>
            </a:pP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</a:t>
            </a:r>
            <a:r>
              <a:rPr lang="en-DE" dirty="0">
                <a:sym typeface="Wingdings" pitchFamily="2" charset="2"/>
              </a:rPr>
              <a:t>much better generalizability </a:t>
            </a:r>
            <a:r>
              <a:rPr lang="de-DE" dirty="0">
                <a:sym typeface="Wingdings" pitchFamily="2" charset="2"/>
              </a:rPr>
              <a:t>than</a:t>
            </a:r>
            <a:r>
              <a:rPr lang="en-DE" dirty="0">
                <a:sym typeface="Wingdings" pitchFamily="2" charset="2"/>
              </a:rPr>
              <a:t> handcrafted algorithms</a:t>
            </a: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unfortunately, no general best ML algorithm: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need to pick right method for the task at hand</a:t>
            </a:r>
            <a:endParaRPr lang="en-DE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429000"/>
            <a:ext cx="10715368" cy="2988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curse of dimensionality: typically, many features (dimensions)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lots of data needed to densely sample volume</a:t>
            </a:r>
            <a:endParaRPr lang="en-GB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32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2060940"/>
            <a:ext cx="10515600" cy="8150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 </a:t>
            </a: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thon Matplotlib: Ultimate Guide to Beautiful Plots! | GoLinuxCloud">
            <a:extLst>
              <a:ext uri="{FF2B5EF4-FFF2-40B4-BE49-F238E27FC236}">
                <a16:creationId xmlns:a16="http://schemas.microsoft.com/office/drawing/2014/main" id="{22F05D9D-E68B-42FD-61F5-76A96BC7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1762"/>
            <a:ext cx="47815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cats on a grid&#10;&#10;AI-generated content may be incorrect.">
            <a:extLst>
              <a:ext uri="{FF2B5EF4-FFF2-40B4-BE49-F238E27FC236}">
                <a16:creationId xmlns:a16="http://schemas.microsoft.com/office/drawing/2014/main" id="{19719576-94A4-32DC-8678-41623AE1D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96" y="2935947"/>
            <a:ext cx="7750504" cy="3785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71E236-FA0D-F89B-836B-D3E1A9C1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M</a:t>
            </a:r>
            <a:r>
              <a:rPr lang="en-GB" sz="4400" dirty="0">
                <a:sym typeface="Wingdings" pitchFamily="2" charset="2"/>
              </a:rPr>
              <a:t>anifold </a:t>
            </a:r>
            <a:r>
              <a:rPr lang="en-GB" dirty="0">
                <a:sym typeface="Wingdings" pitchFamily="2" charset="2"/>
              </a:rPr>
              <a:t>H</a:t>
            </a:r>
            <a:r>
              <a:rPr lang="en-GB" sz="4400" dirty="0">
                <a:sym typeface="Wingdings" pitchFamily="2" charset="2"/>
              </a:rPr>
              <a:t>ypothesis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CB5CF-1A0F-3C85-74D2-9AD28039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l</a:t>
            </a:r>
            <a:r>
              <a:rPr lang="en-GB" sz="2800" dirty="0">
                <a:sym typeface="Wingdings" pitchFamily="2" charset="2"/>
              </a:rPr>
              <a:t>uckil</a:t>
            </a:r>
            <a:r>
              <a:rPr lang="en-GB" dirty="0">
                <a:sym typeface="Wingdings" pitchFamily="2" charset="2"/>
              </a:rPr>
              <a:t>y, </a:t>
            </a:r>
            <a:r>
              <a:rPr lang="en-GB" sz="2800" dirty="0">
                <a:sym typeface="Wingdings" pitchFamily="2" charset="2"/>
              </a:rPr>
              <a:t>reality is friendly: most high-dimensional data sets reside on lower-dimensional manifolds  enabling effectiveness of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C9A59-5ECC-7D6E-5745-AFF23B75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471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C31BD1-2F62-3D06-0E3C-9FA606B4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Features for Image Classification?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18CA0-37B0-E8D7-595B-A7B8F36D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392"/>
            <a:ext cx="5579533" cy="346856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linear regression &amp; </a:t>
            </a:r>
            <a:r>
              <a:rPr lang="en-GB" dirty="0" err="1"/>
              <a:t>kNN</a:t>
            </a:r>
            <a:r>
              <a:rPr lang="en-GB" dirty="0"/>
              <a:t> (same for tree-based methods):</a:t>
            </a:r>
          </a:p>
          <a:p>
            <a:pPr marL="0" indent="0">
              <a:buNone/>
            </a:pPr>
            <a:r>
              <a:rPr lang="en-GB" dirty="0"/>
              <a:t>learning directly from raw pixel intensities does not work great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try</a:t>
            </a:r>
            <a:r>
              <a:rPr lang="en-GB" dirty="0"/>
              <a:t> learning from pre-extracted features, such as HOG or SIFT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1019-E704-98AF-386F-5EAB70A3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34</a:t>
            </a:fld>
            <a:endParaRPr lang="en-GB"/>
          </a:p>
        </p:txBody>
      </p:sp>
      <p:pic>
        <p:nvPicPr>
          <p:cNvPr id="8" name="Picture 7" descr="A collage of cats&#10;&#10;AI-generated content may be incorrect.">
            <a:extLst>
              <a:ext uri="{FF2B5EF4-FFF2-40B4-BE49-F238E27FC236}">
                <a16:creationId xmlns:a16="http://schemas.microsoft.com/office/drawing/2014/main" id="{89C6FBB9-A35E-45B6-3B39-840C918E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78" y="2367493"/>
            <a:ext cx="5514289" cy="3603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5B8D9A-ABEB-5AEA-5230-35116300783F}"/>
              </a:ext>
            </a:extLst>
          </p:cNvPr>
          <p:cNvSpPr txBox="1"/>
          <p:nvPr/>
        </p:nvSpPr>
        <p:spPr>
          <a:xfrm>
            <a:off x="6892501" y="1865727"/>
            <a:ext cx="1718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challenges:</a:t>
            </a:r>
          </a:p>
        </p:txBody>
      </p:sp>
    </p:spTree>
    <p:extLst>
      <p:ext uri="{BB962C8B-B14F-4D97-AF65-F5344CB8AC3E}">
        <p14:creationId xmlns:p14="http://schemas.microsoft.com/office/powerpoint/2010/main" val="2684778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629D-8650-B0F4-8EBE-C745B585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Features in Classic ML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BC85F-D51F-D91C-1C86-503E2DFF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35</a:t>
            </a:fld>
            <a:endParaRPr lang="en-GB"/>
          </a:p>
        </p:txBody>
      </p:sp>
      <p:pic>
        <p:nvPicPr>
          <p:cNvPr id="6" name="Picture 5" descr="A green and blue frog on a leaf&#10;&#10;AI-generated content may be incorrect.">
            <a:extLst>
              <a:ext uri="{FF2B5EF4-FFF2-40B4-BE49-F238E27FC236}">
                <a16:creationId xmlns:a16="http://schemas.microsoft.com/office/drawing/2014/main" id="{3506C07F-7EFF-0687-E183-7FADC745B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453714"/>
            <a:ext cx="5528733" cy="2507519"/>
          </a:xfrm>
          <a:prstGeom prst="rect">
            <a:avLst/>
          </a:prstGeom>
        </p:spPr>
      </p:pic>
      <p:pic>
        <p:nvPicPr>
          <p:cNvPr id="7" name="Picture 6" descr="A graphic of a city skyline&#10;&#10;AI-generated content may be incorrect.">
            <a:extLst>
              <a:ext uri="{FF2B5EF4-FFF2-40B4-BE49-F238E27FC236}">
                <a16:creationId xmlns:a16="http://schemas.microsoft.com/office/drawing/2014/main" id="{2E4B2A2C-84D7-65F1-A18D-889A8D57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843181"/>
            <a:ext cx="5918200" cy="1471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CCA029-865F-0F59-41E3-3BEEE9B94F13}"/>
              </a:ext>
            </a:extLst>
          </p:cNvPr>
          <p:cNvSpPr txBox="1"/>
          <p:nvPr/>
        </p:nvSpPr>
        <p:spPr>
          <a:xfrm>
            <a:off x="2014087" y="5357255"/>
            <a:ext cx="3863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easier to separate than raw pixels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DF137D-A14A-CD1F-E1FF-4445B1489D7F}"/>
              </a:ext>
            </a:extLst>
          </p:cNvPr>
          <p:cNvCxnSpPr/>
          <p:nvPr/>
        </p:nvCxnSpPr>
        <p:spPr>
          <a:xfrm flipV="1">
            <a:off x="2524389" y="4771970"/>
            <a:ext cx="474134" cy="651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F107BA-60D5-C90D-5B5B-2493C8BA7C13}"/>
              </a:ext>
            </a:extLst>
          </p:cNvPr>
          <p:cNvSpPr txBox="1"/>
          <p:nvPr/>
        </p:nvSpPr>
        <p:spPr>
          <a:xfrm>
            <a:off x="2894620" y="2771510"/>
            <a:ext cx="3125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or random forest, support-vector machine, …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F22EBF-9A26-F644-6BF4-D0E61D1EE0D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457210" y="3479396"/>
            <a:ext cx="97857" cy="36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60B2DF-BA91-BF4B-9269-8EF8F20FB2E6}"/>
              </a:ext>
            </a:extLst>
          </p:cNvPr>
          <p:cNvSpPr txBox="1"/>
          <p:nvPr/>
        </p:nvSpPr>
        <p:spPr>
          <a:xfrm>
            <a:off x="8063312" y="1386605"/>
            <a:ext cx="240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often used: HOG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72C84-E19B-E599-F9C9-EACA71F6223C}"/>
              </a:ext>
            </a:extLst>
          </p:cNvPr>
          <p:cNvSpPr txBox="1"/>
          <p:nvPr/>
        </p:nvSpPr>
        <p:spPr>
          <a:xfrm>
            <a:off x="976822" y="1596161"/>
            <a:ext cx="3835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features covering entire image (instead of only local patches)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32BC2-40BB-1172-BBC6-11E26F624602}"/>
              </a:ext>
            </a:extLst>
          </p:cNvPr>
          <p:cNvCxnSpPr/>
          <p:nvPr/>
        </p:nvCxnSpPr>
        <p:spPr>
          <a:xfrm flipH="1" flipV="1">
            <a:off x="1718733" y="1299812"/>
            <a:ext cx="135467" cy="390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01F7FE-D733-3237-98A1-E095BC344592}"/>
              </a:ext>
            </a:extLst>
          </p:cNvPr>
          <p:cNvSpPr txBox="1"/>
          <p:nvPr/>
        </p:nvSpPr>
        <p:spPr>
          <a:xfrm>
            <a:off x="838201" y="6012835"/>
            <a:ext cx="102446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important disadvantage: not translation invariant (due to ordering of patches)</a:t>
            </a:r>
            <a:endParaRPr lang="en-GB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F6314D-548B-7D6C-C9C2-B248AB74D90F}"/>
              </a:ext>
            </a:extLst>
          </p:cNvPr>
          <p:cNvGrpSpPr/>
          <p:nvPr/>
        </p:nvGrpSpPr>
        <p:grpSpPr>
          <a:xfrm>
            <a:off x="6942667" y="1813759"/>
            <a:ext cx="5128880" cy="1639955"/>
            <a:chOff x="6942667" y="1813759"/>
            <a:chExt cx="5128880" cy="1639955"/>
          </a:xfrm>
        </p:grpSpPr>
        <p:pic>
          <p:nvPicPr>
            <p:cNvPr id="10" name="Picture 9" descr="A diagram of a diagram of a number&#10;&#10;AI-generated content may be incorrect.">
              <a:extLst>
                <a:ext uri="{FF2B5EF4-FFF2-40B4-BE49-F238E27FC236}">
                  <a16:creationId xmlns:a16="http://schemas.microsoft.com/office/drawing/2014/main" id="{D6B998AB-63C1-DF6A-C56D-244F6D068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667" y="1813759"/>
              <a:ext cx="5128880" cy="163995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5E20EA-1993-7C32-83ED-E89B6E0D5765}"/>
                </a:ext>
              </a:extLst>
            </p:cNvPr>
            <p:cNvSpPr/>
            <p:nvPr/>
          </p:nvSpPr>
          <p:spPr>
            <a:xfrm>
              <a:off x="7586134" y="3259667"/>
              <a:ext cx="685800" cy="150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78764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visualization of a painting next to a bag of its constituent parts">
            <a:extLst>
              <a:ext uri="{FF2B5EF4-FFF2-40B4-BE49-F238E27FC236}">
                <a16:creationId xmlns:a16="http://schemas.microsoft.com/office/drawing/2014/main" id="{5A4CDF3C-7728-E13B-E2F6-69BF206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223" y="3196957"/>
            <a:ext cx="2551261" cy="152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268472F-ECD7-E6AC-6EBE-39DA85E4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Features in Classic ML Method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B8E8D6-C6FB-51E2-06D9-3639E26E4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467"/>
            <a:ext cx="10515600" cy="1685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local features like SIFT do not cover the entire image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need for some processing to identify features in different images (to be able to compare different images with ML)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in HOG this is done by ordering of patches making up the complete image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A85D8-7CF6-616E-9B56-EBE95989E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36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FE9437-27AF-F8AE-FF32-FCC89EF16421}"/>
              </a:ext>
            </a:extLst>
          </p:cNvPr>
          <p:cNvSpPr txBox="1"/>
          <p:nvPr/>
        </p:nvSpPr>
        <p:spPr>
          <a:xfrm>
            <a:off x="309055" y="3408629"/>
            <a:ext cx="852167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one popular approach, called bag-of-words model (as it is orderless):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learn clustering of SIFT vectors (e.g., with K-means)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quantization of different clusters into visual “vocabulary” (see embeddings in language models)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create (sparse) histogram of visual “word” occurrences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train ML model (e.g., random forest) with histogram bins as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583A5-D4FF-502B-A666-520641AD1E51}"/>
              </a:ext>
            </a:extLst>
          </p:cNvPr>
          <p:cNvSpPr txBox="1"/>
          <p:nvPr/>
        </p:nvSpPr>
        <p:spPr>
          <a:xfrm>
            <a:off x="309054" y="6148258"/>
            <a:ext cx="10509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important disadvantage: ignores spatial relationships among different patches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9FAA3-9815-7F57-2750-249571C9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608" y="4819403"/>
            <a:ext cx="4176392" cy="11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79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B5EE4-4917-7552-3EF8-535E8FF3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493C0-4D4B-978F-06C5-66B543DA2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many hand-designed components in approach using pre-extracted features </a:t>
            </a:r>
            <a:r>
              <a:rPr lang="en-GB" dirty="0">
                <a:sym typeface="Wingdings" panose="05000000000000000000" pitchFamily="2" charset="2"/>
              </a:rPr>
              <a:t> poor generalization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Is there maybe some way after all to learn features end-to-end from raw pixel intensities?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8E8E-4F7A-43AE-6B23-030DBA7E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303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AD5E2C-11B3-B153-6D08-48E0695F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93988-0325-1765-CB37-3BFB229F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726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3BC8BF-B0D3-3916-A472-5A6F8B0B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Ladder of Generalization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9ABC0-1A17-C0C6-15DE-F31CD1C78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classic ML</a:t>
            </a:r>
            <a:r>
              <a:rPr lang="en-DE" sz="2800" dirty="0"/>
              <a:t>:</a:t>
            </a:r>
            <a:r>
              <a:rPr lang="en-GB" sz="2800" dirty="0"/>
              <a:t> </a:t>
            </a:r>
            <a:r>
              <a:rPr lang="en-DE" sz="2800" dirty="0">
                <a:sym typeface="Wingdings" pitchFamily="2" charset="2"/>
              </a:rPr>
              <a:t>feature engineering</a:t>
            </a: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800" dirty="0">
                <a:sym typeface="Wingdings" pitchFamily="2" charset="2"/>
              </a:rPr>
              <a:t>d</a:t>
            </a:r>
            <a:r>
              <a:rPr lang="en-DE" sz="2800" dirty="0">
                <a:sym typeface="Wingdings" pitchFamily="2" charset="2"/>
              </a:rPr>
              <a:t>eep learning:</a:t>
            </a:r>
            <a:r>
              <a:rPr lang="en-GB" sz="2800" dirty="0">
                <a:sym typeface="Wingdings" pitchFamily="2" charset="2"/>
              </a:rPr>
              <a:t> feature</a:t>
            </a:r>
            <a:r>
              <a:rPr lang="en-DE" sz="28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200" dirty="0">
                <a:sym typeface="Wingdings" pitchFamily="2" charset="2"/>
              </a:rPr>
              <a:t>(</a:t>
            </a:r>
            <a:r>
              <a:rPr lang="en-GB" sz="2200" dirty="0"/>
              <a:t>hierarchy of concepts learned from raw data in deep graph with many layers</a:t>
            </a:r>
            <a:r>
              <a:rPr lang="en-DE" sz="2200" dirty="0">
                <a:sym typeface="Wingdings" pitchFamily="2" charset="2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956F6-9F78-6501-0CF6-9A8BCA5F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39</a:t>
            </a:fld>
            <a:endParaRPr lang="en-GB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34E003F-C044-E8A0-E842-C3B01176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4" y="107152"/>
            <a:ext cx="4511565" cy="6328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D687E-2FE5-94B4-1057-4B29BA9A2FD1}"/>
              </a:ext>
            </a:extLst>
          </p:cNvPr>
          <p:cNvSpPr txBox="1"/>
          <p:nvPr/>
        </p:nvSpPr>
        <p:spPr>
          <a:xfrm>
            <a:off x="11547626" y="568504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F2064758-0B5D-4E1F-86FD-B031D1350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137DE7-30B5-EAB5-9008-BA47B670E7EB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D10A69-D9C1-EEE9-65B4-3028D7466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3CDA1-A784-3866-83D9-5EB8EC65243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2330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68474-B64E-C6EC-6B3C-9C843D4BE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A50E04-3D60-66D2-8638-F7F57EDDA6DA}"/>
              </a:ext>
            </a:extLst>
          </p:cNvPr>
          <p:cNvGrpSpPr/>
          <p:nvPr/>
        </p:nvGrpSpPr>
        <p:grpSpPr>
          <a:xfrm>
            <a:off x="71915" y="85725"/>
            <a:ext cx="12048169" cy="5927675"/>
            <a:chOff x="175321" y="218621"/>
            <a:chExt cx="12048169" cy="5927675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C1A1B37E-59B0-ADDA-B17A-FAA0ECBDD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09" t="53477" r="35242" b="29747"/>
            <a:stretch/>
          </p:blipFill>
          <p:spPr>
            <a:xfrm>
              <a:off x="4093771" y="3339970"/>
              <a:ext cx="1120291" cy="872729"/>
            </a:xfrm>
            <a:prstGeom prst="rect">
              <a:avLst/>
            </a:prstGeom>
          </p:spPr>
        </p:pic>
        <p:pic>
          <p:nvPicPr>
            <p:cNvPr id="7" name="Picture 2" descr="Building Autoencoders in Keras">
              <a:extLst>
                <a:ext uri="{FF2B5EF4-FFF2-40B4-BE49-F238E27FC236}">
                  <a16:creationId xmlns:a16="http://schemas.microsoft.com/office/drawing/2014/main" id="{D9E6DDD4-A04F-E58B-F433-3EDEF323E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489" y="4389758"/>
              <a:ext cx="1410036" cy="44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7D2F8F-5EDD-6B7E-7313-970BD358220C}"/>
                </a:ext>
              </a:extLst>
            </p:cNvPr>
            <p:cNvSpPr txBox="1"/>
            <p:nvPr/>
          </p:nvSpPr>
          <p:spPr>
            <a:xfrm>
              <a:off x="2456981" y="218621"/>
              <a:ext cx="431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ccordAlternate" panose="02000000000000000000" pitchFamily="50" charset="0"/>
                </a:rPr>
                <a:t>MACHINE LEARNING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BA05BF-16E7-77F0-11E9-87A50BCD6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967" y="824266"/>
              <a:ext cx="763649" cy="981135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805CF5-4013-AFDB-E7AD-55773D741F17}"/>
                </a:ext>
              </a:extLst>
            </p:cNvPr>
            <p:cNvSpPr txBox="1"/>
            <p:nvPr/>
          </p:nvSpPr>
          <p:spPr>
            <a:xfrm>
              <a:off x="175321" y="1823259"/>
              <a:ext cx="4319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SUPERVISED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0FB2E7-5829-7A0B-E39B-9367288B1712}"/>
                </a:ext>
              </a:extLst>
            </p:cNvPr>
            <p:cNvSpPr txBox="1"/>
            <p:nvPr/>
          </p:nvSpPr>
          <p:spPr>
            <a:xfrm>
              <a:off x="708719" y="1126039"/>
              <a:ext cx="217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/>
                <a:t>training target available (labeled or past data)</a:t>
              </a:r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:a16="http://schemas.microsoft.com/office/drawing/2014/main" id="{2778DC91-FE00-BC3E-E08B-55CE2285DF86}"/>
                </a:ext>
              </a:extLst>
            </p:cNvPr>
            <p:cNvSpPr/>
            <p:nvPr/>
          </p:nvSpPr>
          <p:spPr>
            <a:xfrm>
              <a:off x="1416083" y="2189803"/>
              <a:ext cx="535450" cy="666750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6DE158-2CB9-4E5E-CB86-3EE1CB683BFB}"/>
                </a:ext>
              </a:extLst>
            </p:cNvPr>
            <p:cNvSpPr txBox="1"/>
            <p:nvPr/>
          </p:nvSpPr>
          <p:spPr>
            <a:xfrm>
              <a:off x="218591" y="290447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CLASSIFICATION</a:t>
              </a:r>
            </a:p>
          </p:txBody>
        </p:sp>
        <p:sp>
          <p:nvSpPr>
            <p:cNvPr id="14" name="Freeform: Shape 17">
              <a:extLst>
                <a:ext uri="{FF2B5EF4-FFF2-40B4-BE49-F238E27FC236}">
                  <a16:creationId xmlns:a16="http://schemas.microsoft.com/office/drawing/2014/main" id="{2656966F-ABA6-3D2B-CA9F-2C680600270D}"/>
                </a:ext>
              </a:extLst>
            </p:cNvPr>
            <p:cNvSpPr/>
            <p:nvPr/>
          </p:nvSpPr>
          <p:spPr>
            <a:xfrm flipH="1">
              <a:off x="2585690" y="2230474"/>
              <a:ext cx="535450" cy="1519413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41A73B-65A1-834D-E2F6-972096888130}"/>
                </a:ext>
              </a:extLst>
            </p:cNvPr>
            <p:cNvSpPr txBox="1"/>
            <p:nvPr/>
          </p:nvSpPr>
          <p:spPr>
            <a:xfrm>
              <a:off x="2039499" y="386213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ccordAlternate" panose="02000000000000000000" pitchFamily="50" charset="0"/>
                </a:rPr>
                <a:t>REGRESSION</a:t>
              </a:r>
            </a:p>
          </p:txBody>
        </p:sp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1AC57D1E-86B8-94B6-954C-A7F1ED7AA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831" r="83312" b="27845"/>
            <a:stretch/>
          </p:blipFill>
          <p:spPr>
            <a:xfrm>
              <a:off x="578937" y="3230147"/>
              <a:ext cx="1259094" cy="105727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5FB5A8-B936-EEAC-5DB2-F776F2811D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8232" y="852611"/>
              <a:ext cx="727413" cy="1085381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4E9DCE-D052-2EF3-C9DA-047B794C812C}"/>
                </a:ext>
              </a:extLst>
            </p:cNvPr>
            <p:cNvSpPr txBox="1"/>
            <p:nvPr/>
          </p:nvSpPr>
          <p:spPr>
            <a:xfrm>
              <a:off x="4718386" y="1898003"/>
              <a:ext cx="1894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UNSUPERVISED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F7B23-911D-8AED-D2A4-B4E1D83C37D7}"/>
                </a:ext>
              </a:extLst>
            </p:cNvPr>
            <p:cNvSpPr txBox="1"/>
            <p:nvPr/>
          </p:nvSpPr>
          <p:spPr>
            <a:xfrm>
              <a:off x="5321765" y="1227328"/>
              <a:ext cx="129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data not labeled in any way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5DD312DA-D75C-143A-2CC8-EA04CF03853E}"/>
                </a:ext>
              </a:extLst>
            </p:cNvPr>
            <p:cNvSpPr/>
            <p:nvPr/>
          </p:nvSpPr>
          <p:spPr>
            <a:xfrm>
              <a:off x="4919093" y="2312708"/>
              <a:ext cx="535450" cy="650613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6A2B84-33E1-982F-840A-7515D558328F}"/>
                </a:ext>
              </a:extLst>
            </p:cNvPr>
            <p:cNvSpPr txBox="1"/>
            <p:nvPr/>
          </p:nvSpPr>
          <p:spPr>
            <a:xfrm>
              <a:off x="3573072" y="3016605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CLUSTERING</a:t>
              </a:r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id="{BBDAE37F-A813-3AE8-FD0D-56F014BCFAEC}"/>
                </a:ext>
              </a:extLst>
            </p:cNvPr>
            <p:cNvSpPr/>
            <p:nvPr/>
          </p:nvSpPr>
          <p:spPr>
            <a:xfrm rot="20668895" flipH="1">
              <a:off x="6093685" y="2204099"/>
              <a:ext cx="437918" cy="1964299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484300 w 484300"/>
                <a:gd name="connsiteY0" fmla="*/ 0 h 1387358"/>
                <a:gd name="connsiteX1" fmla="*/ 17575 w 484300"/>
                <a:gd name="connsiteY1" fmla="*/ 466725 h 1387358"/>
                <a:gd name="connsiteX2" fmla="*/ 210979 w 484300"/>
                <a:gd name="connsiteY2" fmla="*/ 1387358 h 1387358"/>
                <a:gd name="connsiteX0" fmla="*/ 277301 w 277301"/>
                <a:gd name="connsiteY0" fmla="*/ 0 h 1387358"/>
                <a:gd name="connsiteX1" fmla="*/ 102889 w 277301"/>
                <a:gd name="connsiteY1" fmla="*/ 637638 h 1387358"/>
                <a:gd name="connsiteX2" fmla="*/ 3980 w 277301"/>
                <a:gd name="connsiteY2" fmla="*/ 1387358 h 1387358"/>
                <a:gd name="connsiteX0" fmla="*/ 274461 w 274461"/>
                <a:gd name="connsiteY0" fmla="*/ 0 h 1387358"/>
                <a:gd name="connsiteX1" fmla="*/ 100049 w 274461"/>
                <a:gd name="connsiteY1" fmla="*/ 637638 h 1387358"/>
                <a:gd name="connsiteX2" fmla="*/ 1140 w 27446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  <a:gd name="connsiteX0" fmla="*/ 274271 w 274271"/>
                <a:gd name="connsiteY0" fmla="*/ 0 h 1387358"/>
                <a:gd name="connsiteX1" fmla="*/ 129687 w 274271"/>
                <a:gd name="connsiteY1" fmla="*/ 642257 h 1387358"/>
                <a:gd name="connsiteX2" fmla="*/ 950 w 274271"/>
                <a:gd name="connsiteY2" fmla="*/ 1387358 h 138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271" h="1387358">
                  <a:moveTo>
                    <a:pt x="274271" y="0"/>
                  </a:moveTo>
                  <a:cubicBezTo>
                    <a:pt x="84564" y="177800"/>
                    <a:pt x="145413" y="526513"/>
                    <a:pt x="129687" y="642257"/>
                  </a:cubicBezTo>
                  <a:cubicBezTo>
                    <a:pt x="155721" y="808814"/>
                    <a:pt x="-14131" y="1342908"/>
                    <a:pt x="950" y="138735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BBDFE6-03DC-E3D6-B263-C71FF990B7E6}"/>
                </a:ext>
              </a:extLst>
            </p:cNvPr>
            <p:cNvSpPr txBox="1"/>
            <p:nvPr/>
          </p:nvSpPr>
          <p:spPr>
            <a:xfrm>
              <a:off x="5881412" y="4057574"/>
              <a:ext cx="2821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DIMENSIONALITY REDUCTION</a:t>
              </a:r>
            </a:p>
          </p:txBody>
        </p:sp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961DCB45-D699-7724-4A20-3DD518F6E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107" t="85514" r="25013" b="-26"/>
            <a:stretch/>
          </p:blipFill>
          <p:spPr>
            <a:xfrm>
              <a:off x="6029678" y="4391815"/>
              <a:ext cx="907593" cy="610367"/>
            </a:xfrm>
            <a:prstGeom prst="rect">
              <a:avLst/>
            </a:prstGeom>
          </p:spPr>
        </p:pic>
        <p:sp>
          <p:nvSpPr>
            <p:cNvPr id="25" name="Freeform: Shape 36">
              <a:extLst>
                <a:ext uri="{FF2B5EF4-FFF2-40B4-BE49-F238E27FC236}">
                  <a16:creationId xmlns:a16="http://schemas.microsoft.com/office/drawing/2014/main" id="{4CAE65A6-0263-B75A-37D3-871BCEF91887}"/>
                </a:ext>
              </a:extLst>
            </p:cNvPr>
            <p:cNvSpPr/>
            <p:nvPr/>
          </p:nvSpPr>
          <p:spPr>
            <a:xfrm flipH="1">
              <a:off x="6051333" y="2285243"/>
              <a:ext cx="1271385" cy="461665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D24E2C-B288-8873-2608-F5E4F08869BA}"/>
                </a:ext>
              </a:extLst>
            </p:cNvPr>
            <p:cNvSpPr txBox="1"/>
            <p:nvPr/>
          </p:nvSpPr>
          <p:spPr>
            <a:xfrm>
              <a:off x="6426061" y="2800558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ASSOCIATION</a:t>
              </a:r>
            </a:p>
          </p:txBody>
        </p:sp>
        <p:pic>
          <p:nvPicPr>
            <p:cNvPr id="27" name="Picture 26" descr="Diagram&#10;&#10;Description automatically generated">
              <a:extLst>
                <a:ext uri="{FF2B5EF4-FFF2-40B4-BE49-F238E27FC236}">
                  <a16:creationId xmlns:a16="http://schemas.microsoft.com/office/drawing/2014/main" id="{93AD1EB2-A1EF-D17E-62B8-2F3C8894E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32" t="61907" r="4206" b="25639"/>
            <a:stretch/>
          </p:blipFill>
          <p:spPr>
            <a:xfrm>
              <a:off x="7190512" y="3125401"/>
              <a:ext cx="940142" cy="647941"/>
            </a:xfrm>
            <a:prstGeom prst="rect">
              <a:avLst/>
            </a:prstGeom>
          </p:spPr>
        </p:pic>
        <p:sp>
          <p:nvSpPr>
            <p:cNvPr id="28" name="Freeform: Shape 42">
              <a:extLst>
                <a:ext uri="{FF2B5EF4-FFF2-40B4-BE49-F238E27FC236}">
                  <a16:creationId xmlns:a16="http://schemas.microsoft.com/office/drawing/2014/main" id="{A83BDB6A-E5B0-EB3E-5DD2-F3B3170C4926}"/>
                </a:ext>
              </a:extLst>
            </p:cNvPr>
            <p:cNvSpPr/>
            <p:nvPr/>
          </p:nvSpPr>
          <p:spPr>
            <a:xfrm flipH="1">
              <a:off x="6029678" y="800810"/>
              <a:ext cx="3296460" cy="896554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  <a:gd name="connsiteX0" fmla="*/ 537576 w 537576"/>
                <a:gd name="connsiteY0" fmla="*/ 0 h 593458"/>
                <a:gd name="connsiteX1" fmla="*/ 70851 w 537576"/>
                <a:gd name="connsiteY1" fmla="*/ 466725 h 593458"/>
                <a:gd name="connsiteX2" fmla="*/ 10594 w 537576"/>
                <a:gd name="connsiteY2" fmla="*/ 593458 h 59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576" h="593458">
                  <a:moveTo>
                    <a:pt x="537576" y="0"/>
                  </a:moveTo>
                  <a:cubicBezTo>
                    <a:pt x="347869" y="177800"/>
                    <a:pt x="158163" y="355600"/>
                    <a:pt x="70851" y="466725"/>
                  </a:cubicBezTo>
                  <a:cubicBezTo>
                    <a:pt x="-16461" y="577850"/>
                    <a:pt x="-4487" y="549008"/>
                    <a:pt x="10594" y="59345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DC13BA-CFFF-F2AB-21DA-4BF835835863}"/>
                </a:ext>
              </a:extLst>
            </p:cNvPr>
            <p:cNvSpPr txBox="1"/>
            <p:nvPr/>
          </p:nvSpPr>
          <p:spPr>
            <a:xfrm>
              <a:off x="8437375" y="1705111"/>
              <a:ext cx="3296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REINFORCEMENT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DBF41B-A02D-99FB-E578-AA090619F277}"/>
                </a:ext>
              </a:extLst>
            </p:cNvPr>
            <p:cNvSpPr txBox="1"/>
            <p:nvPr/>
          </p:nvSpPr>
          <p:spPr>
            <a:xfrm>
              <a:off x="8483719" y="878384"/>
              <a:ext cx="2244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no supervision, but goal-based interaction with environment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EA3C98-2E91-E35E-A600-9903FE1EC405}"/>
                </a:ext>
              </a:extLst>
            </p:cNvPr>
            <p:cNvSpPr/>
            <p:nvPr/>
          </p:nvSpPr>
          <p:spPr>
            <a:xfrm>
              <a:off x="8676891" y="5556559"/>
              <a:ext cx="3252350" cy="58477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GB" sz="1600" b="1" dirty="0"/>
                <a:t>learning by trial-and-error</a:t>
              </a:r>
            </a:p>
            <a:p>
              <a:pPr indent="-228600" algn="ctr"/>
              <a:r>
                <a:rPr lang="en-GB" sz="1600" b="1" dirty="0"/>
                <a:t>(sequential decision making)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C8E22A-2FAB-C37C-FECC-32879863F722}"/>
                </a:ext>
              </a:extLst>
            </p:cNvPr>
            <p:cNvSpPr/>
            <p:nvPr/>
          </p:nvSpPr>
          <p:spPr>
            <a:xfrm>
              <a:off x="4617646" y="5561521"/>
              <a:ext cx="3171744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US" sz="1600" b="1" dirty="0"/>
                <a:t>learning by observation</a:t>
              </a:r>
            </a:p>
            <a:p>
              <a:pPr indent="-228600" algn="ctr"/>
              <a:r>
                <a:rPr lang="en-US" sz="1600" b="1" dirty="0"/>
                <a:t>(pattern recognition)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B146D8-ADDB-5E2C-F2D2-B6C2AFFF7293}"/>
                </a:ext>
              </a:extLst>
            </p:cNvPr>
            <p:cNvSpPr/>
            <p:nvPr/>
          </p:nvSpPr>
          <p:spPr>
            <a:xfrm>
              <a:off x="578937" y="5556559"/>
              <a:ext cx="3151208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indent="-228600" algn="ctr"/>
              <a:r>
                <a:rPr lang="en-US" sz="1600" b="1" dirty="0"/>
                <a:t>learning by teacher </a:t>
              </a:r>
            </a:p>
            <a:p>
              <a:pPr indent="-228600" algn="ctr"/>
              <a:r>
                <a:rPr lang="en-US" sz="1600" b="1" dirty="0"/>
                <a:t>(high-dimensional curve fitting)</a:t>
              </a:r>
            </a:p>
          </p:txBody>
        </p:sp>
        <p:sp>
          <p:nvSpPr>
            <p:cNvPr id="34" name="Freeform: Shape 44">
              <a:extLst>
                <a:ext uri="{FF2B5EF4-FFF2-40B4-BE49-F238E27FC236}">
                  <a16:creationId xmlns:a16="http://schemas.microsoft.com/office/drawing/2014/main" id="{31F79D89-FD19-5BCE-89CD-FBE1F5B82566}"/>
                </a:ext>
              </a:extLst>
            </p:cNvPr>
            <p:cNvSpPr/>
            <p:nvPr/>
          </p:nvSpPr>
          <p:spPr>
            <a:xfrm rot="16780113" flipV="1">
              <a:off x="9126569" y="2460533"/>
              <a:ext cx="748260" cy="45719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3F74E0-97B2-1B63-1A18-907E0E269C69}"/>
                </a:ext>
              </a:extLst>
            </p:cNvPr>
            <p:cNvSpPr txBox="1"/>
            <p:nvPr/>
          </p:nvSpPr>
          <p:spPr>
            <a:xfrm>
              <a:off x="8640864" y="2960609"/>
              <a:ext cx="1894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LEARN STATE OR ACTION VALUES</a:t>
              </a:r>
            </a:p>
          </p:txBody>
        </p:sp>
        <p:sp>
          <p:nvSpPr>
            <p:cNvPr id="36" name="Freeform: Shape 55">
              <a:extLst>
                <a:ext uri="{FF2B5EF4-FFF2-40B4-BE49-F238E27FC236}">
                  <a16:creationId xmlns:a16="http://schemas.microsoft.com/office/drawing/2014/main" id="{0A770BE1-8426-B62A-37AD-B905AFA21D63}"/>
                </a:ext>
              </a:extLst>
            </p:cNvPr>
            <p:cNvSpPr/>
            <p:nvPr/>
          </p:nvSpPr>
          <p:spPr>
            <a:xfrm flipH="1">
              <a:off x="9985125" y="2105221"/>
              <a:ext cx="1490090" cy="1419215"/>
            </a:xfrm>
            <a:custGeom>
              <a:avLst/>
              <a:gdLst>
                <a:gd name="connsiteX0" fmla="*/ 535450 w 535450"/>
                <a:gd name="connsiteY0" fmla="*/ 0 h 666750"/>
                <a:gd name="connsiteX1" fmla="*/ 68725 w 535450"/>
                <a:gd name="connsiteY1" fmla="*/ 466725 h 666750"/>
                <a:gd name="connsiteX2" fmla="*/ 11575 w 535450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450" h="666750">
                  <a:moveTo>
                    <a:pt x="535450" y="0"/>
                  </a:moveTo>
                  <a:cubicBezTo>
                    <a:pt x="345743" y="177800"/>
                    <a:pt x="156037" y="355600"/>
                    <a:pt x="68725" y="466725"/>
                  </a:cubicBezTo>
                  <a:cubicBezTo>
                    <a:pt x="-18587" y="577850"/>
                    <a:pt x="-3506" y="622300"/>
                    <a:pt x="11575" y="66675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B187C2-E5F5-3E8D-6CEE-E5A492F05D5D}"/>
                </a:ext>
              </a:extLst>
            </p:cNvPr>
            <p:cNvSpPr txBox="1"/>
            <p:nvPr/>
          </p:nvSpPr>
          <p:spPr>
            <a:xfrm>
              <a:off x="10328735" y="3625432"/>
              <a:ext cx="1894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ccordAlternate" panose="02000000000000000000" pitchFamily="50" charset="0"/>
                </a:rPr>
                <a:t>LEARN POLICY DIRECTLY</a:t>
              </a:r>
            </a:p>
          </p:txBody>
        </p:sp>
        <p:pic>
          <p:nvPicPr>
            <p:cNvPr id="38" name="Picture 6" descr="Three Things to Know About Reinforcement Learning - KDnuggets">
              <a:extLst>
                <a:ext uri="{FF2B5EF4-FFF2-40B4-BE49-F238E27FC236}">
                  <a16:creationId xmlns:a16="http://schemas.microsoft.com/office/drawing/2014/main" id="{5A07FD57-AB36-D315-0803-61EC9D600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7181" y="4210234"/>
              <a:ext cx="2012950" cy="10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577DC3E1-B1A6-589C-A746-70239E53BC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298"/>
            <a:stretch/>
          </p:blipFill>
          <p:spPr bwMode="auto">
            <a:xfrm>
              <a:off x="2535366" y="4179415"/>
              <a:ext cx="1259095" cy="68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9648B0-1D8D-FCC6-CD96-C7A66123BF25}"/>
                </a:ext>
              </a:extLst>
            </p:cNvPr>
            <p:cNvSpPr txBox="1"/>
            <p:nvPr/>
          </p:nvSpPr>
          <p:spPr>
            <a:xfrm>
              <a:off x="3983202" y="4674063"/>
              <a:ext cx="2095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ccordAlternate" panose="02000000000000000000" pitchFamily="50" charset="0"/>
                </a:rPr>
                <a:t>SELF-SUPERVISED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F3FC286-A669-F959-2B90-91B42040EE70}"/>
                </a:ext>
              </a:extLst>
            </p:cNvPr>
            <p:cNvCxnSpPr>
              <a:cxnSpLocks/>
              <a:stCxn id="40" idx="0"/>
              <a:endCxn id="18" idx="2"/>
            </p:cNvCxnSpPr>
            <p:nvPr/>
          </p:nvCxnSpPr>
          <p:spPr>
            <a:xfrm flipV="1">
              <a:off x="5031154" y="2298113"/>
              <a:ext cx="634610" cy="237595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4C13FEC-ECD5-AC00-B8E2-8D8BC7A67351}"/>
              </a:ext>
            </a:extLst>
          </p:cNvPr>
          <p:cNvSpPr txBox="1"/>
          <p:nvPr/>
        </p:nvSpPr>
        <p:spPr>
          <a:xfrm>
            <a:off x="5289232" y="6125944"/>
            <a:ext cx="483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765141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0645-630D-1502-6A1F-DA72FDA8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35979-52B4-A29B-F58D-F58C9D9E2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idea: </a:t>
            </a:r>
            <a:r>
              <a:rPr lang="en-DE" sz="2800" dirty="0"/>
              <a:t>powerful algorithm </a:t>
            </a:r>
            <a:r>
              <a:rPr lang="en-GB" dirty="0"/>
              <a:t>by combining many </a:t>
            </a:r>
            <a:r>
              <a:rPr lang="en-DE" sz="2800" dirty="0"/>
              <a:t>linear building blocks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EC292-806F-911B-04FA-FE926D6B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256AACA-A646-9422-4F4B-08B7F5E0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94" y="2717797"/>
            <a:ext cx="6908412" cy="2720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F96E7-6D06-ED32-E110-4F1266FFBAFA}"/>
              </a:ext>
            </a:extLst>
          </p:cNvPr>
          <p:cNvSpPr txBox="1"/>
          <p:nvPr/>
        </p:nvSpPr>
        <p:spPr>
          <a:xfrm>
            <a:off x="1816197" y="5792242"/>
            <a:ext cx="855960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200" dirty="0"/>
              <a:t>each node exchanges information only with directly connected nodes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GB" sz="2200" dirty="0">
                <a:sym typeface="Wingdings" pitchFamily="2" charset="2"/>
              </a:rPr>
              <a:t> </a:t>
            </a:r>
            <a:r>
              <a:rPr lang="en-DE" sz="2200" dirty="0">
                <a:sym typeface="Wingdings" pitchFamily="2" charset="2"/>
              </a:rPr>
              <a:t>parallel computation</a:t>
            </a:r>
          </a:p>
        </p:txBody>
      </p:sp>
    </p:spTree>
    <p:extLst>
      <p:ext uri="{BB962C8B-B14F-4D97-AF65-F5344CB8AC3E}">
        <p14:creationId xmlns:p14="http://schemas.microsoft.com/office/powerpoint/2010/main" val="1391828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de-DE" sz="2600" dirty="0"/>
                  <a:t> (including </a:t>
                </a: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</a:t>
                </a:r>
                <a:r>
                  <a:rPr lang="en-GB" sz="2600" dirty="0">
                    <a:sym typeface="Wingdings" pitchFamily="2" charset="2"/>
                  </a:rPr>
                  <a:t>, not shown for simplicity</a:t>
                </a:r>
                <a:r>
                  <a:rPr lang="de-DE" sz="2600" dirty="0"/>
                  <a:t>)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</a:t>
                </a:r>
                <a:r>
                  <a:rPr lang="de-DE" sz="2600" dirty="0"/>
                  <a:t> top of linear model</a:t>
                </a:r>
              </a:p>
              <a:p>
                <a:pPr marL="0" indent="0">
                  <a:buNone/>
                </a:pPr>
                <a:r>
                  <a:rPr lang="de-DE" sz="2600" dirty="0"/>
                  <a:t>examples:</a:t>
                </a:r>
                <a:endParaRPr lang="en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r>
                  <a:rPr lang="en-DE" sz="2600" dirty="0"/>
                  <a:t>sigmoid</a:t>
                </a:r>
                <a:endParaRPr lang="de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600" dirty="0">
                  <a:sym typeface="Wingdings" pitchFamily="2" charset="2"/>
                </a:endParaRPr>
              </a:p>
              <a:p>
                <a:r>
                  <a:rPr lang="en-DE" sz="2600" dirty="0">
                    <a:sym typeface="Wingdings" pitchFamily="2" charset="2"/>
                  </a:rPr>
                  <a:t>ReLU (Rectified Linear Unit)</a:t>
                </a:r>
                <a:endParaRPr lang="en-GB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86" t="-2801" r="-15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718428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78" y="4581211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434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</a:t>
            </a:r>
            <a:r>
              <a:rPr lang="de-DE" dirty="0"/>
              <a:t>(</a:t>
            </a:r>
            <a:r>
              <a:rPr lang="en-DE" dirty="0"/>
              <a:t>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145047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3356" y="5520231"/>
            <a:ext cx="1945287" cy="97264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1224" y="4132897"/>
            <a:ext cx="1908575" cy="1272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06866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5A87FEA-ADCC-4FB6-1C79-B5EAAC22D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sz="2800" dirty="0"/>
              <a:t>fully-connected feed-forward network with at least one hidden layer</a:t>
            </a:r>
            <a:r>
              <a:rPr lang="de-DE" sz="2800" dirty="0"/>
              <a:t> (</a:t>
            </a:r>
            <a:r>
              <a:rPr lang="en-GB" sz="2800" dirty="0"/>
              <a:t>universal function approximator)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toward deep learning: a</a:t>
            </a:r>
            <a:r>
              <a:rPr lang="en-DE" sz="2800" dirty="0"/>
              <a:t>d</a:t>
            </a:r>
            <a:r>
              <a:rPr lang="en-GB" sz="2800" dirty="0"/>
              <a:t>d </a:t>
            </a:r>
            <a:r>
              <a:rPr lang="en-DE" sz="2800" dirty="0"/>
              <a:t>hidden layer</a:t>
            </a:r>
            <a:r>
              <a:rPr lang="en-GB" sz="2800" dirty="0"/>
              <a:t>s</a:t>
            </a:r>
          </a:p>
          <a:p>
            <a:pPr marL="0" indent="0">
              <a:buNone/>
            </a:pPr>
            <a:r>
              <a:rPr lang="en-GB" sz="2800" dirty="0"/>
              <a:t>more layers (depth) more efficient than just more nodes (width): less parameters needed for same function complexity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41" y="2831293"/>
            <a:ext cx="5353917" cy="1592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5C1CCC-E1C6-1F6D-91C3-E68AC5F1EC7A}"/>
              </a:ext>
            </a:extLst>
          </p:cNvPr>
          <p:cNvSpPr txBox="1"/>
          <p:nvPr/>
        </p:nvSpPr>
        <p:spPr>
          <a:xfrm>
            <a:off x="1134436" y="3429000"/>
            <a:ext cx="218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binary classification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6F9E1C-3B72-4195-F57A-B0757B1162F7}"/>
              </a:ext>
            </a:extLst>
          </p:cNvPr>
          <p:cNvSpPr txBox="1"/>
          <p:nvPr/>
        </p:nvSpPr>
        <p:spPr>
          <a:xfrm>
            <a:off x="8875491" y="3429000"/>
            <a:ext cx="122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regression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1C7757-FA93-A479-417D-5677E7E5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Classification Networks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FF8C85-B1D0-7DEC-1BE7-CBDB6B7949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74793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800" dirty="0"/>
                  <a:t>cross-entropy loss: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dirty="0"/>
                  <a:t>one</a:t>
                </a:r>
                <a:r>
                  <a:rPr lang="en-GB" sz="2800" dirty="0"/>
                  <a:t> output node for each class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 err="1"/>
                  <a:t>softmax</a:t>
                </a:r>
                <a:r>
                  <a:rPr lang="en-GB" dirty="0"/>
                  <a:t> </a:t>
                </a:r>
                <a:r>
                  <a:rPr lang="en-GB" sz="2800" dirty="0"/>
                  <a:t>on outputs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</a:t>
                </a:r>
                <a:r>
                  <a:rPr lang="en-GB" sz="2800" dirty="0"/>
                  <a:t>final-layer nodes: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FF8C85-B1D0-7DEC-1BE7-CBDB6B794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747933" cy="4351338"/>
              </a:xfrm>
              <a:blipFill>
                <a:blip r:embed="rId2"/>
                <a:stretch>
                  <a:fillRect l="-1807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 txBox="1">
            <a:spLocks/>
          </p:cNvSpPr>
          <p:nvPr/>
        </p:nvSpPr>
        <p:spPr>
          <a:xfrm>
            <a:off x="8153396" y="2999116"/>
            <a:ext cx="3759199" cy="20043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regression networks:</a:t>
            </a:r>
          </a:p>
          <a:p>
            <a:r>
              <a:rPr lang="en-GB" sz="2600" dirty="0"/>
              <a:t>squared error loss</a:t>
            </a:r>
          </a:p>
          <a:p>
            <a:r>
              <a:rPr lang="en-GB" sz="2600" dirty="0"/>
              <a:t>just one output node</a:t>
            </a:r>
          </a:p>
          <a:p>
            <a:r>
              <a:rPr lang="en-GB" sz="2600" dirty="0"/>
              <a:t>identity output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249B9-026E-6310-758E-108DB4EE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15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1C1CA-DB20-FEC6-715F-EA17D31F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Classification: Lots of Categories</a:t>
            </a:r>
            <a:endParaRPr lang="en-GB" dirty="0"/>
          </a:p>
        </p:txBody>
      </p:sp>
      <p:pic>
        <p:nvPicPr>
          <p:cNvPr id="6" name="Picture 5" descr="A collage of objects and objects&#10;&#10;AI-generated content may be incorrect.">
            <a:extLst>
              <a:ext uri="{FF2B5EF4-FFF2-40B4-BE49-F238E27FC236}">
                <a16:creationId xmlns:a16="http://schemas.microsoft.com/office/drawing/2014/main" id="{5547B300-DDB7-72FD-AA53-4E34A1140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7" y="1690688"/>
            <a:ext cx="6868485" cy="51145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1C211-B6DC-DE9D-4C36-E225DDE8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659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892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backpropagation</a:t>
            </a:r>
            <a:r>
              <a:rPr lang="en-GB" dirty="0"/>
              <a:t> of errors through network layers via c</a:t>
            </a:r>
            <a:r>
              <a:rPr lang="en-DE" dirty="0"/>
              <a:t>hain rule of calculus</a:t>
            </a:r>
            <a:r>
              <a:rPr lang="de-DE" dirty="0"/>
              <a:t> (</a:t>
            </a:r>
            <a:r>
              <a:rPr lang="en-DE" dirty="0">
                <a:sym typeface="Wingdings" pitchFamily="2" charset="2"/>
              </a:rPr>
              <a:t>enables learning of deep neural networks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74678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546043" y="2743204"/>
            <a:ext cx="41831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forward pass: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fix current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compute predictions</a:t>
            </a:r>
          </a:p>
          <a:p>
            <a:endParaRPr lang="en-GB" sz="2200" dirty="0"/>
          </a:p>
          <a:p>
            <a:r>
              <a:rPr lang="en-GB" sz="2200" dirty="0"/>
              <a:t>backward pass: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compute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calculate gradients (backpropagation of 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update weights accordingly (gradient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58652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387701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387701" cy="4351338"/>
              </a:xfrm>
              <a:blipFill>
                <a:blip r:embed="rId2"/>
                <a:stretch>
                  <a:fillRect l="-990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46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3069354" y="4266901"/>
            <a:ext cx="1250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465495" y="4071922"/>
            <a:ext cx="229058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7868"/>
                <a:ext cx="10820401" cy="4935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/>
                  <a:t>ackpropagation equations: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en-DE" sz="2400" dirty="0"/>
                  <a:t>use errors of later layers to calculate errors of earlier ones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anose="05000000000000000000" pitchFamily="2" charset="2"/>
                  </a:rPr>
                  <a:t>(</a:t>
                </a:r>
                <a:r>
                  <a:rPr lang="en-GB" sz="2400" dirty="0"/>
                  <a:t>avoiding redundant calculations of intermediate terms)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7868"/>
                <a:ext cx="10820401" cy="4935001"/>
              </a:xfrm>
              <a:blipFill>
                <a:blip r:embed="rId2"/>
                <a:stretch>
                  <a:fillRect l="-845" t="-1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66566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backpropagation </a:t>
                </a:r>
                <a:r>
                  <a:rPr lang="en-GB" sz="2800" dirty="0"/>
                  <a:t>to iteratively update weights (gradient descent)</a:t>
                </a:r>
                <a:r>
                  <a:rPr lang="de-DE" dirty="0"/>
                  <a:t>:</a:t>
                </a:r>
                <a:endParaRPr lang="en-DE" sz="2800" dirty="0"/>
              </a:p>
              <a:p>
                <a:pPr marL="0" indent="0">
                  <a:buNone/>
                </a:pP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sz="2600" dirty="0"/>
                  <a:t>adaptive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sz="2600" dirty="0"/>
                  <a:t>: learning rate often</a:t>
                </a:r>
                <a:r>
                  <a:rPr lang="en-DE" sz="2600" dirty="0"/>
                  <a:t> adjusted per iteration</a:t>
                </a:r>
                <a:endParaRPr lang="en-GB" sz="2600" dirty="0"/>
              </a:p>
              <a:p>
                <a:r>
                  <a:rPr lang="en-GB" sz="2600" dirty="0"/>
                  <a:t>weight initialization: c</a:t>
                </a:r>
                <a:r>
                  <a:rPr lang="en-DE" sz="2600" dirty="0"/>
                  <a:t>hoose small random weights as starting values to break symmetry</a:t>
                </a:r>
                <a:r>
                  <a:rPr lang="de-DE" sz="2600" dirty="0"/>
                  <a:t> (typically using some heuristics)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665661"/>
              </a:xfrm>
              <a:blipFill>
                <a:blip r:embed="rId2"/>
                <a:stretch>
                  <a:fillRect l="-1043" t="-1958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 Gradient Descent</a:t>
            </a:r>
            <a:r>
              <a:rPr lang="de-DE" dirty="0"/>
              <a:t> (SGD)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observations), aka batch,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SGD has implicit regularization effect, and its random fluctuations help to escape saddle points</a:t>
                </a:r>
                <a:endParaRPr lang="en-GB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284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EAC5D-631B-BA7D-C855-C118147FD865}"/>
              </a:ext>
            </a:extLst>
          </p:cNvPr>
          <p:cNvSpPr txBox="1"/>
          <p:nvPr/>
        </p:nvSpPr>
        <p:spPr>
          <a:xfrm>
            <a:off x="2463800" y="4555063"/>
            <a:ext cx="809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another hyperparameter: mini-batch size (</a:t>
            </a:r>
            <a:r>
              <a:rPr lang="en-GB" dirty="0" err="1"/>
              <a:t>tradeoff</a:t>
            </a:r>
            <a:r>
              <a:rPr lang="en-GB" dirty="0"/>
              <a:t> between runtime, memory, …)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DB61C5-AEC3-8483-6A04-DA5478770F33}"/>
              </a:ext>
            </a:extLst>
          </p:cNvPr>
          <p:cNvCxnSpPr/>
          <p:nvPr/>
        </p:nvCxnSpPr>
        <p:spPr>
          <a:xfrm flipH="1" flipV="1">
            <a:off x="2489200" y="4368800"/>
            <a:ext cx="203200" cy="245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4BCAF0-0279-CF76-75E5-335A1CCB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Supervised Learning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AED9B-DCB2-71E2-2E4D-F9BA5C5A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</a:t>
            </a:fld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E29654-4CEA-778A-6D2C-A36510E39CE1}"/>
              </a:ext>
            </a:extLst>
          </p:cNvPr>
          <p:cNvSpPr/>
          <p:nvPr/>
        </p:nvSpPr>
        <p:spPr>
          <a:xfrm>
            <a:off x="440024" y="1892974"/>
            <a:ext cx="4487575" cy="1803624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9E633E2-31DD-26F1-2171-B10983A1AF11}"/>
              </a:ext>
            </a:extLst>
          </p:cNvPr>
          <p:cNvSpPr/>
          <p:nvPr/>
        </p:nvSpPr>
        <p:spPr>
          <a:xfrm>
            <a:off x="5743658" y="1888233"/>
            <a:ext cx="4487575" cy="1803624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30439F-732D-A050-F112-B89DAAF7482F}"/>
              </a:ext>
            </a:extLst>
          </p:cNvPr>
          <p:cNvSpPr/>
          <p:nvPr/>
        </p:nvSpPr>
        <p:spPr>
          <a:xfrm>
            <a:off x="657738" y="1694854"/>
            <a:ext cx="2367029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Target Quantity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5A28B-6CB2-3EFB-BFDD-D29B4F561BC5}"/>
              </a:ext>
            </a:extLst>
          </p:cNvPr>
          <p:cNvSpPr txBox="1"/>
          <p:nvPr/>
        </p:nvSpPr>
        <p:spPr>
          <a:xfrm>
            <a:off x="440024" y="2308294"/>
            <a:ext cx="4487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b="1" dirty="0"/>
              <a:t>known in training</a:t>
            </a:r>
            <a:r>
              <a:rPr lang="en-GB" sz="20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dirty="0"/>
              <a:t>to be </a:t>
            </a:r>
            <a:r>
              <a:rPr lang="en-GB" sz="2000" b="1" dirty="0"/>
              <a:t>predicted</a:t>
            </a:r>
            <a:r>
              <a:rPr lang="en-GB" sz="2000" dirty="0"/>
              <a:t> for unknown cases (e.g., future values)</a:t>
            </a:r>
            <a:endParaRPr lang="en-US" sz="2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945479-8ABF-B513-1072-9DB906CB5498}"/>
              </a:ext>
            </a:extLst>
          </p:cNvPr>
          <p:cNvSpPr/>
          <p:nvPr/>
        </p:nvSpPr>
        <p:spPr>
          <a:xfrm>
            <a:off x="5965726" y="1690688"/>
            <a:ext cx="2367029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1EB55-0D1C-D3C2-EFBA-68AAD01E2FAC}"/>
              </a:ext>
            </a:extLst>
          </p:cNvPr>
          <p:cNvSpPr txBox="1"/>
          <p:nvPr/>
        </p:nvSpPr>
        <p:spPr>
          <a:xfrm>
            <a:off x="5743659" y="2322303"/>
            <a:ext cx="4188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(prepared) 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20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57C91173-6B41-A004-0793-FD56A7D550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51" y="4594699"/>
            <a:ext cx="2712816" cy="18085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CC3403-11F9-12E9-BB00-17BD2E0585C0}"/>
              </a:ext>
            </a:extLst>
          </p:cNvPr>
          <p:cNvSpPr txBox="1"/>
          <p:nvPr/>
        </p:nvSpPr>
        <p:spPr>
          <a:xfrm>
            <a:off x="3239946" y="4250260"/>
            <a:ext cx="41888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BFA8F20B-1C26-C84B-3151-366D1D2D94EB}"/>
              </a:ext>
            </a:extLst>
          </p:cNvPr>
          <p:cNvSpPr/>
          <p:nvPr/>
        </p:nvSpPr>
        <p:spPr>
          <a:xfrm>
            <a:off x="3322683" y="5078870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A6F309-49B9-A8E9-71F9-A6E1DCD55622}"/>
              </a:ext>
            </a:extLst>
          </p:cNvPr>
          <p:cNvSpPr txBox="1"/>
          <p:nvPr/>
        </p:nvSpPr>
        <p:spPr>
          <a:xfrm>
            <a:off x="3371664" y="5316067"/>
            <a:ext cx="2371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CBA6CAB8-1E9D-E6BA-555C-631834EB6B63}"/>
              </a:ext>
            </a:extLst>
          </p:cNvPr>
          <p:cNvSpPr/>
          <p:nvPr/>
        </p:nvSpPr>
        <p:spPr>
          <a:xfrm>
            <a:off x="5974443" y="5070600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045D5-1844-8139-A08C-AF18A8FD1AD5}"/>
              </a:ext>
            </a:extLst>
          </p:cNvPr>
          <p:cNvSpPr txBox="1"/>
          <p:nvPr/>
        </p:nvSpPr>
        <p:spPr>
          <a:xfrm>
            <a:off x="5974442" y="5110022"/>
            <a:ext cx="2420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occurrence of specific words or email length as </a:t>
            </a:r>
            <a:r>
              <a:rPr lang="en-GB" sz="1600" b="1" dirty="0"/>
              <a:t>features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873D9E-8D81-CD2B-5699-91DFC0C32674}"/>
              </a:ext>
            </a:extLst>
          </p:cNvPr>
          <p:cNvGrpSpPr/>
          <p:nvPr/>
        </p:nvGrpSpPr>
        <p:grpSpPr>
          <a:xfrm>
            <a:off x="8509246" y="4157854"/>
            <a:ext cx="2442727" cy="2066108"/>
            <a:chOff x="9123943" y="5414911"/>
            <a:chExt cx="1737346" cy="138723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CE38CB2-2382-0404-1DCA-6C55779B8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EAA3D5-3D8F-1552-6F2D-E124F7562E3E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2A91D2D4-5C6D-E9BD-8BEE-8373E038057C}"/>
              </a:ext>
            </a:extLst>
          </p:cNvPr>
          <p:cNvSpPr/>
          <p:nvPr/>
        </p:nvSpPr>
        <p:spPr>
          <a:xfrm>
            <a:off x="9821826" y="3696598"/>
            <a:ext cx="2346099" cy="1143206"/>
          </a:xfrm>
          <a:prstGeom prst="roundRect">
            <a:avLst>
              <a:gd name="adj" fmla="val 5316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features x1 and x2 </a:t>
            </a:r>
            <a:r>
              <a:rPr lang="en-GB" dirty="0">
                <a:solidFill>
                  <a:srgbClr val="C0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2060"/>
                </a:solidFill>
              </a:rPr>
              <a:t>no spam</a:t>
            </a:r>
          </a:p>
          <a:p>
            <a:pPr algn="ctr"/>
            <a:r>
              <a:rPr lang="en-GB" dirty="0">
                <a:solidFill>
                  <a:srgbClr val="00B050"/>
                </a:solidFill>
              </a:rPr>
              <a:t>decision boundary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6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0B9B-BFA2-35B2-3377-55A5C25A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Art of Network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24C43-1E14-56D0-6DDC-79B0F3CB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101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200" dirty="0"/>
              <a:t>How to Train Deep Neural Networks</a:t>
            </a:r>
            <a:r>
              <a:rPr lang="en-GB" sz="4200" dirty="0"/>
              <a:t> Effectively</a:t>
            </a:r>
            <a:r>
              <a:rPr lang="en-DE" sz="42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481" y="4021647"/>
            <a:ext cx="3953940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04260" y="4021646"/>
            <a:ext cx="2852102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51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  <a:r>
              <a:rPr lang="de-DE" sz="2400" dirty="0"/>
              <a:t>:</a:t>
            </a:r>
            <a:endParaRPr lang="en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but 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7569201" y="4021646"/>
            <a:ext cx="3784599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06645-79A0-C463-B3C9-5CAD1177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07D1-7D12-9765-611C-3E6527F6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9B127-C9F3-B448-BA96-B8B57FF80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parameter movement through search space, set to an exponentially decaying average of past negative gradients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no bouncing around of parameters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9B127-C9F3-B448-BA96-B8B57FF80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22AF7-2B7D-AF36-B867-4F3F7D00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647773-77AB-D9E6-EB9E-5DB0C0847F54}"/>
                  </a:ext>
                </a:extLst>
              </p:cNvPr>
              <p:cNvSpPr txBox="1"/>
              <p:nvPr/>
            </p:nvSpPr>
            <p:spPr>
              <a:xfrm>
                <a:off x="6514662" y="1758144"/>
                <a:ext cx="4552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exponential decay (</a:t>
                </a:r>
                <a:r>
                  <a:rPr lang="en-GB" dirty="0"/>
                  <a:t>potentially </a:t>
                </a:r>
                <a:r>
                  <a:rPr lang="en-DE" dirty="0"/>
                  <a:t>adapt</a:t>
                </a:r>
                <a:r>
                  <a:rPr lang="en-GB" dirty="0" err="1"/>
                  <a:t>ive</a:t>
                </a:r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647773-77AB-D9E6-EB9E-5DB0C0847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62" y="1758144"/>
                <a:ext cx="4552149" cy="646331"/>
              </a:xfrm>
              <a:prstGeom prst="rect">
                <a:avLst/>
              </a:prstGeom>
              <a:blipFill>
                <a:blip r:embed="rId3"/>
                <a:stretch>
                  <a:fillRect l="-1206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DE650F-67C6-DDBF-3A4B-79E831C2EE4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146802" y="2081310"/>
            <a:ext cx="367860" cy="88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077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denotes component of gradient for individual weight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can get</a:t>
                </a:r>
                <a:r>
                  <a:rPr lang="en-DE" sz="2400" dirty="0">
                    <a:sym typeface="Wingdings" pitchFamily="2" charset="2"/>
                  </a:rPr>
                  <a:t> stuck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28" t="-1823" r="-1391" b="-1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adaptability: regularizing each hidden node to perform well regardless of which other hidden nodes are in the model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000" dirty="0"/>
              <a:t>for each mini-batch, randomly sample independent binary masks for the nodes</a:t>
            </a:r>
          </a:p>
          <a:p>
            <a:r>
              <a:rPr lang="en-GB" sz="2000" dirty="0"/>
              <a:t>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13188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1492624"/>
            <a:ext cx="4728393" cy="2564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268C2-CC2D-A813-9069-9AF34940AD68}"/>
              </a:ext>
            </a:extLst>
          </p:cNvPr>
          <p:cNvSpPr txBox="1"/>
          <p:nvPr/>
        </p:nvSpPr>
        <p:spPr>
          <a:xfrm>
            <a:off x="8263467" y="4791141"/>
            <a:ext cx="334789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dropout for 2D structures (such as images) usually drops entire channels instead of individual nodes (because locality nullifies the effect of standard dropout)</a:t>
            </a:r>
          </a:p>
        </p:txBody>
      </p:sp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8" y="2963333"/>
                <a:ext cx="5955357" cy="343434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introduce parameters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(learned together with weights via backpropagation)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8" y="2963333"/>
                <a:ext cx="5955357" cy="3434340"/>
              </a:xfrm>
              <a:blipFill>
                <a:blip r:embed="rId2"/>
                <a:stretch>
                  <a:fillRect l="-1535" t="-2309" r="-20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75" y="40828"/>
            <a:ext cx="2639181" cy="2826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555256" y="2621428"/>
            <a:ext cx="636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190067" y="6356350"/>
            <a:ext cx="574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noise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57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3175648" y="3227354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8078082" y="60512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953-89CD-390E-DBD0-62BEA03B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B8ED-96CD-D9B3-F505-03D7C778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971"/>
            <a:ext cx="4343964" cy="38569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adding different variations of input data to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idea: supporting the model in maintaining desired invariances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1A66C-2E0F-07B7-2D8D-287CF395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D9B9-2515-4EA1-941A-9BB1ECF9E132}" type="slidenum">
              <a:rPr lang="en-GB" smtClean="0"/>
              <a:t>58</a:t>
            </a:fld>
            <a:endParaRPr lang="en-GB"/>
          </a:p>
        </p:txBody>
      </p:sp>
      <p:pic>
        <p:nvPicPr>
          <p:cNvPr id="1026" name="Picture 2" descr="Guide to Image Augmentation: from Beginners to Advanced | DataMonje">
            <a:extLst>
              <a:ext uri="{FF2B5EF4-FFF2-40B4-BE49-F238E27FC236}">
                <a16:creationId xmlns:a16="http://schemas.microsoft.com/office/drawing/2014/main" id="{96827CBB-9F64-412F-F509-4567D50F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64" y="1999826"/>
            <a:ext cx="6856871" cy="38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005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74C1E-70C1-2D71-0DF3-EE629BCB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 (CNN or </a:t>
            </a:r>
            <a:r>
              <a:rPr lang="en-GB" dirty="0" err="1"/>
              <a:t>ConvNet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778A5-0CFA-EC54-BA7E-B1E22227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54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FCFA-0D46-F182-7E4C-2429039A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5A9EFF-D39C-EB59-07EB-D03D1320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0590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2634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DE" dirty="0"/>
                  <a:t>matrix multiplication of </a:t>
                </a:r>
                <a:r>
                  <a:rPr lang="en-GB" dirty="0"/>
                  <a:t>scalar inputs and </a:t>
                </a:r>
                <a:r>
                  <a:rPr lang="en-DE" dirty="0"/>
                  <a:t>weights</a:t>
                </a:r>
                <a:endParaRPr lang="en-GB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dropped dimension of different training observations (in mini-batch) in this view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263467" cy="4351338"/>
              </a:xfrm>
              <a:blipFill>
                <a:blip r:embed="rId2"/>
                <a:stretch>
                  <a:fillRect l="-1475" t="-2381" r="-1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45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45699"/>
              </a:xfrm>
              <a:prstGeom prst="rect">
                <a:avLst/>
              </a:prstGeom>
              <a:blipFill>
                <a:blip r:embed="rId6"/>
                <a:stretch>
                  <a:fillRect r="-4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1FAF-B273-FCEA-27E6-8902947A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56B12-BEFF-3151-AEC6-083D87CD2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>
                <a:sym typeface="Wingdings" pitchFamily="2" charset="2"/>
              </a:rPr>
              <a:t>plain </a:t>
            </a:r>
            <a:r>
              <a:rPr lang="en-DE" dirty="0"/>
              <a:t>feed-forward network</a:t>
            </a:r>
            <a:r>
              <a:rPr lang="en-GB" dirty="0"/>
              <a:t>s very inefficient for image classification:</a:t>
            </a:r>
          </a:p>
          <a:p>
            <a:pPr marL="0" indent="0">
              <a:buNone/>
            </a:pPr>
            <a:r>
              <a:rPr lang="en-GB" dirty="0"/>
              <a:t>make no use of spatial structure (locality of objects)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need to learn it from scratch</a:t>
            </a: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b</a:t>
            </a:r>
            <a:r>
              <a:rPr lang="en-GB" sz="2800" dirty="0">
                <a:sym typeface="Wingdings" pitchFamily="2" charset="2"/>
              </a:rPr>
              <a:t>e</a:t>
            </a:r>
            <a:r>
              <a:rPr lang="en-GB" dirty="0">
                <a:sym typeface="Wingdings" pitchFamily="2" charset="2"/>
              </a:rPr>
              <a:t>tter way:</a:t>
            </a:r>
            <a:r>
              <a:rPr lang="en-GB" sz="2800" dirty="0">
                <a:sym typeface="Wingdings" pitchFamily="2" charset="2"/>
              </a:rPr>
              <a:t> introduce it </a:t>
            </a:r>
            <a:r>
              <a:rPr lang="en-GB" dirty="0">
                <a:sym typeface="Wingdings" pitchFamily="2" charset="2"/>
              </a:rPr>
              <a:t>right in the architecture of the ML method (called inductive bias)</a:t>
            </a: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convolution with spatial filters (</a:t>
            </a:r>
            <a:r>
              <a:rPr lang="en-GB" b="1" dirty="0">
                <a:sym typeface="Wingdings" panose="05000000000000000000" pitchFamily="2" charset="2"/>
              </a:rPr>
              <a:t>learned</a:t>
            </a:r>
            <a:r>
              <a:rPr lang="en-GB" dirty="0">
                <a:sym typeface="Wingdings" panose="05000000000000000000" pitchFamily="2" charset="2"/>
              </a:rPr>
              <a:t> rather than handcrafted)</a:t>
            </a:r>
            <a:endParaRPr lang="en-GB" sz="28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1997-F4A9-BC58-5966-7D68F191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162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842" y="2114201"/>
            <a:ext cx="2743200" cy="3754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81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image data: 2-D grid of pixels (spatial structure)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learned convolution kernels as weights (in place of general matrix multiplications)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186334" y="932594"/>
            <a:ext cx="285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</a:t>
            </a:r>
            <a:r>
              <a:rPr lang="en-GB" dirty="0"/>
              <a:t>s</a:t>
            </a:r>
            <a:r>
              <a:rPr lang="en-DE" dirty="0"/>
              <a:t>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446174" y="1578925"/>
            <a:ext cx="166481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89524" y="58685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17427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actually</a:t>
                </a:r>
                <a:r>
                  <a:rPr lang="en-DE" sz="2400" dirty="0"/>
                  <a:t>, correlation</a:t>
                </a:r>
                <a:r>
                  <a:rPr lang="en-GB" sz="1500" dirty="0"/>
                  <a:t> (</a:t>
                </a:r>
                <a:r>
                  <a:rPr lang="en-DE" sz="1500" dirty="0"/>
                  <a:t>convolution would have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1500" dirty="0"/>
                  <a:t> here)</a:t>
                </a:r>
                <a:r>
                  <a:rPr lang="en-GB" sz="2400" dirty="0"/>
                  <a:t>:</a:t>
                </a:r>
              </a:p>
              <a:p>
                <a:pPr marL="0" indent="0">
                  <a:buNone/>
                </a:pPr>
                <a:endParaRPr lang="en-DE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000" dirty="0"/>
                  <a:t>(again, dropping dimension of different training observations)</a:t>
                </a:r>
                <a:endParaRPr lang="en-DE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174278" cy="4351338"/>
              </a:xfrm>
              <a:blipFill>
                <a:blip r:embed="rId2"/>
                <a:stretch>
                  <a:fillRect l="-1361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63</a:t>
            </a:fld>
            <a:endParaRPr lang="en-DE" dirty="0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28" y="1690688"/>
            <a:ext cx="4266463" cy="42549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257762" y="2211541"/>
            <a:ext cx="518314" cy="61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 flipH="1">
            <a:off x="5655733" y="2211541"/>
            <a:ext cx="120343" cy="61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215614" y="3531167"/>
            <a:ext cx="21993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  <a:endParaRPr lang="en-GB" sz="2400" dirty="0"/>
          </a:p>
          <a:p>
            <a:r>
              <a:rPr lang="en-GB" dirty="0"/>
              <a:t>(transformed image)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5257762" y="3531167"/>
            <a:ext cx="23357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image</a:t>
            </a:r>
          </a:p>
          <a:p>
            <a:r>
              <a:rPr lang="en-GB" dirty="0"/>
              <a:t>(input or feature map)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3763012" y="3531167"/>
            <a:ext cx="1079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kernel</a:t>
            </a:r>
          </a:p>
          <a:p>
            <a:r>
              <a:rPr lang="en-GB" dirty="0"/>
              <a:t>(learned)</a:t>
            </a:r>
            <a:endParaRPr lang="en-D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cxnSpLocks/>
          </p:cNvCxnSpPr>
          <p:nvPr/>
        </p:nvCxnSpPr>
        <p:spPr>
          <a:xfrm flipH="1" flipV="1">
            <a:off x="5004700" y="3081247"/>
            <a:ext cx="346232" cy="51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cxnSpLocks/>
          </p:cNvCxnSpPr>
          <p:nvPr/>
        </p:nvCxnSpPr>
        <p:spPr>
          <a:xfrm flipV="1">
            <a:off x="4302583" y="3081247"/>
            <a:ext cx="115475" cy="58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61117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6F7AC4-09B2-802B-1DCA-8FE2298FDB2C}"/>
              </a:ext>
            </a:extLst>
          </p:cNvPr>
          <p:cNvCxnSpPr>
            <a:cxnSpLocks/>
          </p:cNvCxnSpPr>
          <p:nvPr/>
        </p:nvCxnSpPr>
        <p:spPr>
          <a:xfrm flipV="1">
            <a:off x="2819399" y="3081247"/>
            <a:ext cx="211666" cy="584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C77C72-EE18-C4F3-7102-FE787DC76B98}"/>
              </a:ext>
            </a:extLst>
          </p:cNvPr>
          <p:cNvSpPr txBox="1"/>
          <p:nvPr/>
        </p:nvSpPr>
        <p:spPr>
          <a:xfrm>
            <a:off x="8884623" y="1121524"/>
            <a:ext cx="219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2D convolution</a:t>
            </a:r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7121893" cy="475807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 over several layers: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4D05B4-9298-166A-C0E9-0495CD38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Channel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EE8D4DB-3F39-79FD-DD1F-87AC1D9FA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903"/>
                <a:ext cx="10515600" cy="1325564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several input channels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800" dirty="0"/>
                  <a:t> (RGB) and several output channels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800" dirty="0"/>
                  <a:t> (different feature maps)</a:t>
                </a:r>
                <a:r>
                  <a:rPr lang="en-GB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EE8D4DB-3F39-79FD-DD1F-87AC1D9FA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903"/>
                <a:ext cx="10515600" cy="1325564"/>
              </a:xfrm>
              <a:blipFill>
                <a:blip r:embed="rId2"/>
                <a:stretch>
                  <a:fillRect l="-754" t="-9174" r="-6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F4314-ADE6-4850-AD9C-A97E3BB6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2010E-70A5-006D-066A-0A9627C7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36" y="2864363"/>
            <a:ext cx="6983528" cy="3993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7EF6F9-539B-18EB-98A0-5324F809E7C5}"/>
              </a:ext>
            </a:extLst>
          </p:cNvPr>
          <p:cNvSpPr txBox="1"/>
          <p:nvPr/>
        </p:nvSpPr>
        <p:spPr>
          <a:xfrm>
            <a:off x="9715941" y="65435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567F9-DDCA-3349-980F-F9F466E27B4F}"/>
              </a:ext>
            </a:extLst>
          </p:cNvPr>
          <p:cNvSpPr txBox="1"/>
          <p:nvPr/>
        </p:nvSpPr>
        <p:spPr>
          <a:xfrm>
            <a:off x="9076407" y="4676515"/>
            <a:ext cx="18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feature map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6D218A-5E74-F5B0-455F-ABBFD024D784}"/>
              </a:ext>
            </a:extLst>
          </p:cNvPr>
          <p:cNvCxnSpPr/>
          <p:nvPr/>
        </p:nvCxnSpPr>
        <p:spPr>
          <a:xfrm flipH="1">
            <a:off x="9110133" y="4978400"/>
            <a:ext cx="296334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5294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need to define how to stride over image</a:t>
                </a:r>
              </a:p>
              <a:p>
                <a:pPr marL="0" indent="0">
                  <a:buNone/>
                </a:pPr>
                <a:r>
                  <a:rPr lang="en-US" sz="2200" dirty="0"/>
                  <a:t>s</a:t>
                </a:r>
                <a:r>
                  <a:rPr lang="en-US" sz="2200" b="0" dirty="0"/>
                  <a:t>tride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2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 fewer nodes after convolutional layer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508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637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z</a:t>
            </a:r>
            <a:r>
              <a:rPr lang="en-DE" sz="2200" dirty="0"/>
              <a:t>ero-padding of input to make it wider:</a:t>
            </a:r>
          </a:p>
          <a:p>
            <a:pPr marL="0" indent="0">
              <a:buNone/>
            </a:pPr>
            <a:r>
              <a:rPr lang="en-GB" sz="2200" dirty="0"/>
              <a:t>o</a:t>
            </a:r>
            <a:r>
              <a:rPr lang="en-DE" sz="2200" dirty="0"/>
              <a:t>therwise shrinking of represenation with each layer (depending on kernel size)</a:t>
            </a:r>
            <a:endParaRPr lang="en-GB" sz="2200" dirty="0"/>
          </a:p>
          <a:p>
            <a:pPr marL="0" indent="0">
              <a:buNone/>
            </a:pP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needed for</a:t>
            </a:r>
            <a:r>
              <a:rPr lang="en-DE" sz="2200" dirty="0">
                <a:sym typeface="Wingdings" pitchFamily="2" charset="2"/>
              </a:rPr>
              <a:t> large kernels and </a:t>
            </a:r>
            <a:r>
              <a:rPr lang="en-GB" sz="2200" dirty="0">
                <a:sym typeface="Wingdings" pitchFamily="2" charset="2"/>
              </a:rPr>
              <a:t>several layers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66</a:t>
            </a:fld>
            <a:endParaRPr lang="en-DE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892" y="3679687"/>
            <a:ext cx="2743200" cy="2464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21876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711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4895822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21C245-8B7A-B0A9-6105-AA8EED453539}"/>
              </a:ext>
            </a:extLst>
          </p:cNvPr>
          <p:cNvGrpSpPr/>
          <p:nvPr/>
        </p:nvGrpSpPr>
        <p:grpSpPr>
          <a:xfrm>
            <a:off x="1099055" y="3510225"/>
            <a:ext cx="4078173" cy="2720181"/>
            <a:chOff x="1099055" y="3510225"/>
            <a:chExt cx="4078173" cy="27201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45153B-C9AE-18F5-C252-DFA99B7FF2BF}"/>
                </a:ext>
              </a:extLst>
            </p:cNvPr>
            <p:cNvGrpSpPr/>
            <p:nvPr/>
          </p:nvGrpSpPr>
          <p:grpSpPr>
            <a:xfrm>
              <a:off x="1270000" y="3510225"/>
              <a:ext cx="3907228" cy="2720181"/>
              <a:chOff x="1270000" y="4001294"/>
              <a:chExt cx="3907228" cy="272018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697BBDA-6FA5-8A3C-9371-587769A4D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903" y="4131436"/>
                <a:ext cx="3743325" cy="2590039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F617354-B5A3-231D-AE6A-0671031710F4}"/>
                  </a:ext>
                </a:extLst>
              </p:cNvPr>
              <p:cNvSpPr/>
              <p:nvPr/>
            </p:nvSpPr>
            <p:spPr>
              <a:xfrm>
                <a:off x="1270000" y="4001294"/>
                <a:ext cx="2125133" cy="6234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BF17D-E387-B233-454F-7D655F0D8775}"/>
                </a:ext>
              </a:extLst>
            </p:cNvPr>
            <p:cNvSpPr txBox="1"/>
            <p:nvPr/>
          </p:nvSpPr>
          <p:spPr>
            <a:xfrm>
              <a:off x="1099055" y="4133683"/>
              <a:ext cx="767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kernel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89710-F531-3C07-60C9-AD1F049EB334}"/>
                </a:ext>
              </a:extLst>
            </p:cNvPr>
            <p:cNvSpPr txBox="1"/>
            <p:nvPr/>
          </p:nvSpPr>
          <p:spPr>
            <a:xfrm>
              <a:off x="1489233" y="4976623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input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010524-9F99-0CDE-670E-6CEF273F1710}"/>
                </a:ext>
              </a:extLst>
            </p:cNvPr>
            <p:cNvSpPr/>
            <p:nvPr/>
          </p:nvSpPr>
          <p:spPr>
            <a:xfrm>
              <a:off x="3352798" y="4419600"/>
              <a:ext cx="334848" cy="135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17681D-A686-76D6-D0DB-0364F5F21BA9}"/>
                </a:ext>
              </a:extLst>
            </p:cNvPr>
            <p:cNvSpPr/>
            <p:nvPr/>
          </p:nvSpPr>
          <p:spPr>
            <a:xfrm>
              <a:off x="3352798" y="5640484"/>
              <a:ext cx="334848" cy="135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144306-01B2-25B9-3165-0125A96A488F}"/>
              </a:ext>
            </a:extLst>
          </p:cNvPr>
          <p:cNvSpPr txBox="1"/>
          <p:nvPr/>
        </p:nvSpPr>
        <p:spPr>
          <a:xfrm>
            <a:off x="2921998" y="3816628"/>
            <a:ext cx="92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stride 1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DFB20-13EF-3202-BE90-F788C3D6BDF7}"/>
              </a:ext>
            </a:extLst>
          </p:cNvPr>
          <p:cNvSpPr txBox="1"/>
          <p:nvPr/>
        </p:nvSpPr>
        <p:spPr>
          <a:xfrm>
            <a:off x="2921998" y="5801699"/>
            <a:ext cx="92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stride 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42" y="1757855"/>
            <a:ext cx="7577616" cy="4735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r</a:t>
            </a:r>
            <a:r>
              <a:rPr lang="en-DE" sz="2400" dirty="0"/>
              <a:t>eplacing outputs of neighboring nodes with summary statistic (</a:t>
            </a:r>
            <a:r>
              <a:rPr lang="en-GB" sz="2400" dirty="0"/>
              <a:t>e.g., maximum or average value of nodes)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non-linear </a:t>
            </a:r>
            <a:r>
              <a:rPr lang="en-US" sz="2400" dirty="0" err="1">
                <a:sym typeface="Wingdings" pitchFamily="2" charset="2"/>
              </a:rPr>
              <a:t>downsampling</a:t>
            </a:r>
            <a:r>
              <a:rPr lang="en-US" sz="2400" dirty="0">
                <a:sym typeface="Wingdings" pitchFamily="2" charset="2"/>
              </a:rPr>
              <a:t> (regularization)</a:t>
            </a:r>
            <a:endParaRPr lang="en-DE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pooling</a:t>
            </a:r>
            <a:r>
              <a:rPr lang="en-DE" sz="2400" dirty="0"/>
              <a:t> </a:t>
            </a:r>
            <a:r>
              <a:rPr lang="en-GB" sz="2400" dirty="0"/>
              <a:t>is </a:t>
            </a:r>
            <a:r>
              <a:rPr lang="en-DE" sz="2400" dirty="0"/>
              <a:t>translation invarian</a:t>
            </a:r>
            <a:r>
              <a:rPr lang="en-GB" sz="2400" dirty="0"/>
              <a:t>t</a:t>
            </a:r>
            <a:r>
              <a:rPr lang="en-DE" sz="2400" dirty="0"/>
              <a:t>: no interest in exact position</a:t>
            </a:r>
            <a:r>
              <a:rPr lang="en-GB" sz="2400" dirty="0"/>
              <a:t> of, e.g., maximum value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pooling over features learned by separate kernels (cross-channel pooling) can </a:t>
            </a:r>
            <a:r>
              <a:rPr lang="en-GB" sz="2400" dirty="0"/>
              <a:t>also </a:t>
            </a:r>
            <a:r>
              <a:rPr lang="en-DE" sz="2400" dirty="0"/>
              <a:t>learn other transformation invariances</a:t>
            </a:r>
            <a:r>
              <a:rPr lang="en-GB" sz="2400" dirty="0"/>
              <a:t>, like rotation or scale</a:t>
            </a:r>
          </a:p>
          <a:p>
            <a:pPr marL="0" indent="0">
              <a:buNone/>
            </a:pPr>
            <a:r>
              <a:rPr lang="en-GB" sz="2400" dirty="0"/>
              <a:t>(convolutions can detect same translated motif across entire image, but not rotated or scaled versions of it)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67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58" y="1690688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187597" y="132135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4504764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162040" y="586811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334474" y="32708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68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7" y="283229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52716" y="5377213"/>
            <a:ext cx="2151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956105" y="4428067"/>
            <a:ext cx="172214" cy="94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243530" y="5474825"/>
            <a:ext cx="1983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</p:cNvCxnSpPr>
          <p:nvPr/>
        </p:nvCxnSpPr>
        <p:spPr>
          <a:xfrm flipH="1" flipV="1">
            <a:off x="2394783" y="4886391"/>
            <a:ext cx="402900" cy="6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225744" y="5567158"/>
            <a:ext cx="176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ownsampling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5984781" y="5567158"/>
            <a:ext cx="235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</p:cNvCxnSpPr>
          <p:nvPr/>
        </p:nvCxnSpPr>
        <p:spPr>
          <a:xfrm flipH="1" flipV="1">
            <a:off x="6701973" y="4826000"/>
            <a:ext cx="304547" cy="741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823030"/>
            <a:ext cx="6965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convolutional neural networks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69CC95-3D52-4AF8-9AD1-4F5B32C5A26F}"/>
              </a:ext>
            </a:extLst>
          </p:cNvPr>
          <p:cNvCxnSpPr>
            <a:cxnSpLocks/>
          </p:cNvCxnSpPr>
          <p:nvPr/>
        </p:nvCxnSpPr>
        <p:spPr>
          <a:xfrm flipV="1">
            <a:off x="4942936" y="4886391"/>
            <a:ext cx="577331" cy="786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20BD1-4395-62EF-3CBA-66A6B036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69</a:t>
            </a:fld>
            <a:endParaRPr lang="en-GB"/>
          </a:p>
        </p:txBody>
      </p:sp>
      <p:pic>
        <p:nvPicPr>
          <p:cNvPr id="6" name="Picture 5" descr="A collage of images&#10;&#10;AI-generated content may be incorrect.">
            <a:extLst>
              <a:ext uri="{FF2B5EF4-FFF2-40B4-BE49-F238E27FC236}">
                <a16:creationId xmlns:a16="http://schemas.microsoft.com/office/drawing/2014/main" id="{95BE634D-24B3-0A07-50A9-8B2FE636C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1" y="3024"/>
            <a:ext cx="4916788" cy="6854976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9B8D883A-40CD-FCA7-6006-10AF08ED1DC5}"/>
              </a:ext>
            </a:extLst>
          </p:cNvPr>
          <p:cNvSpPr txBox="1">
            <a:spLocks/>
          </p:cNvSpPr>
          <p:nvPr/>
        </p:nvSpPr>
        <p:spPr>
          <a:xfrm>
            <a:off x="5354955" y="552183"/>
            <a:ext cx="5998840" cy="79401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Hierarchical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38377-80C6-F10A-D58D-DF99ABDF2D18}"/>
              </a:ext>
            </a:extLst>
          </p:cNvPr>
          <p:cNvSpPr txBox="1"/>
          <p:nvPr/>
        </p:nvSpPr>
        <p:spPr>
          <a:xfrm>
            <a:off x="5354955" y="2023533"/>
            <a:ext cx="637137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shown here: top 9 activations of some random feature maps on test images, together with corresponding image patches</a:t>
            </a:r>
          </a:p>
          <a:p>
            <a:r>
              <a:rPr lang="en-GB" dirty="0"/>
              <a:t>(projected down to pixel space using deconvolutional network)</a:t>
            </a:r>
          </a:p>
          <a:p>
            <a:endParaRPr lang="en-GB" sz="2600" dirty="0"/>
          </a:p>
          <a:p>
            <a:r>
              <a:rPr lang="en-GB" sz="2400" dirty="0"/>
              <a:t>some insights: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strong groupings in feature maps, with exaggeration of discriminative image parts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more global activations at higher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greater invariance at higher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D101C-BBB7-BB48-775A-F0FB998C3C04}"/>
              </a:ext>
            </a:extLst>
          </p:cNvPr>
          <p:cNvSpPr txBox="1"/>
          <p:nvPr/>
        </p:nvSpPr>
        <p:spPr>
          <a:xfrm>
            <a:off x="5088696" y="6598364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376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90111-D58E-0B4D-939E-305F3D3D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5CC49E-F2CE-6500-BDF9-A55D38C5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ML algorithm by combining: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 &amp; Gaussian distribution)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L2, dropout)</a:t>
            </a:r>
            <a:endParaRPr lang="en-DE" b="1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25157C-A49D-E247-7350-BA66D82C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46776-1BE2-20B5-C4C5-4122077E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70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EC551-883C-0F23-A042-260F98D2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70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870770-F54B-5DD7-DF12-34A6E12AB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1EB4AE9-F3FF-2ABB-B240-09C4652B9BD0}"/>
              </a:ext>
            </a:extLst>
          </p:cNvPr>
          <p:cNvSpPr txBox="1">
            <a:spLocks/>
          </p:cNvSpPr>
          <p:nvPr/>
        </p:nvSpPr>
        <p:spPr>
          <a:xfrm>
            <a:off x="7103533" y="552183"/>
            <a:ext cx="4250262" cy="79401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t-SNE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100A7-6AEF-6906-2A86-5AE713F844AF}"/>
              </a:ext>
            </a:extLst>
          </p:cNvPr>
          <p:cNvSpPr txBox="1"/>
          <p:nvPr/>
        </p:nvSpPr>
        <p:spPr>
          <a:xfrm>
            <a:off x="7103533" y="2023533"/>
            <a:ext cx="4622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approach:</a:t>
            </a:r>
          </a:p>
          <a:p>
            <a:r>
              <a:rPr lang="en-GB" sz="2600" dirty="0"/>
              <a:t>for every image, embed high-dimensional vector of last hidden layer’s activations (right before final fully-connected classification layer) into two-dimensional vector (while preserving distances)</a:t>
            </a:r>
          </a:p>
          <a:p>
            <a:endParaRPr lang="en-GB" sz="2600" dirty="0"/>
          </a:p>
          <a:p>
            <a:r>
              <a:rPr lang="en-GB" sz="2600" dirty="0">
                <a:sym typeface="Wingdings" panose="05000000000000000000" pitchFamily="2" charset="2"/>
              </a:rPr>
              <a:t> semantic similarities</a:t>
            </a:r>
            <a:endParaRPr lang="en-GB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52171-30FF-2975-E122-702663052D61}"/>
              </a:ext>
            </a:extLst>
          </p:cNvPr>
          <p:cNvSpPr txBox="1"/>
          <p:nvPr/>
        </p:nvSpPr>
        <p:spPr>
          <a:xfrm>
            <a:off x="6858000" y="6598364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38209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3B45-71DA-CDC0-E657-F73688561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CA9851-4199-DE35-DC21-B5A5BAEE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D</a:t>
            </a:r>
            <a:r>
              <a:rPr lang="en-GB" dirty="0" err="1"/>
              <a:t>ata</a:t>
            </a:r>
            <a:r>
              <a:rPr lang="en-GB" dirty="0"/>
              <a:t>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D8E3-BF39-7AA1-EC35-06C013CF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629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1936-AE8E-BDC7-4F55-A18D3664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D3119A-5584-8049-4769-A82FDFD02F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14925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Modified National Institute of Standards and Technology</a:t>
                </a:r>
              </a:p>
              <a:p>
                <a:r>
                  <a:rPr lang="de-DE" dirty="0"/>
                  <a:t>handwritten digits (10 classes)</a:t>
                </a:r>
              </a:p>
              <a:p>
                <a:r>
                  <a:rPr lang="de-DE" dirty="0"/>
                  <a:t>black and white images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pixels</a:t>
                </a:r>
              </a:p>
              <a:p>
                <a:r>
                  <a:rPr lang="de-DE" dirty="0"/>
                  <a:t>60k training and 10k test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D3119A-5584-8049-4769-A82FDFD02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14925" cy="4351338"/>
              </a:xfrm>
              <a:blipFill>
                <a:blip r:embed="rId2"/>
                <a:stretch>
                  <a:fillRect l="-2145" t="-2381" r="-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1B76A-A6F0-ED0D-A7AC-083824C7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72</a:t>
            </a:fld>
            <a:endParaRPr lang="en-GB"/>
          </a:p>
        </p:txBody>
      </p:sp>
      <p:pic>
        <p:nvPicPr>
          <p:cNvPr id="6" name="Picture 5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8FC4E49D-3991-A31E-BC03-DE901A39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43" y="2015067"/>
            <a:ext cx="5969055" cy="29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722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6AA2-1E5E-FFF1-28E5-4F6790FF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CIFAR-10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AA76F-EF8C-33FA-18C0-8E2C16FDA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24757" cy="4351338"/>
              </a:xfrm>
            </p:spPr>
            <p:txBody>
              <a:bodyPr/>
              <a:lstStyle/>
              <a:p>
                <a:r>
                  <a:rPr lang="de-DE" dirty="0"/>
                  <a:t>Canadian Institute for Advanced Research</a:t>
                </a:r>
              </a:p>
              <a:p>
                <a:r>
                  <a:rPr lang="de-DE" dirty="0"/>
                  <a:t>10 different labeled object classes</a:t>
                </a:r>
              </a:p>
              <a:p>
                <a:r>
                  <a:rPr lang="de-DE" dirty="0"/>
                  <a:t>color images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×32</m:t>
                    </m:r>
                  </m:oMath>
                </a14:m>
                <a:r>
                  <a:rPr lang="de-DE" dirty="0"/>
                  <a:t> pixels</a:t>
                </a:r>
              </a:p>
              <a:p>
                <a:r>
                  <a:rPr lang="de-DE" dirty="0"/>
                  <a:t>50k training and 10k test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AA76F-EF8C-33FA-18C0-8E2C16FDA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24757" cy="4351338"/>
              </a:xfrm>
              <a:blipFill>
                <a:blip r:embed="rId2"/>
                <a:stretch>
                  <a:fillRect l="-2375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0C8-5979-BABF-79D0-B7A0AA8F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73</a:t>
            </a:fld>
            <a:endParaRPr lang="en-GB"/>
          </a:p>
        </p:txBody>
      </p:sp>
      <p:pic>
        <p:nvPicPr>
          <p:cNvPr id="6" name="Picture 5" descr="A collage of images of animals and cars&#10;&#10;AI-generated content may be incorrect.">
            <a:extLst>
              <a:ext uri="{FF2B5EF4-FFF2-40B4-BE49-F238E27FC236}">
                <a16:creationId xmlns:a16="http://schemas.microsoft.com/office/drawing/2014/main" id="{D5D6AA8C-7EAE-2075-B184-C702D30DC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57" y="1101603"/>
            <a:ext cx="6729043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62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different types of animals&#10;&#10;AI-generated content may be incorrect.">
            <a:extLst>
              <a:ext uri="{FF2B5EF4-FFF2-40B4-BE49-F238E27FC236}">
                <a16:creationId xmlns:a16="http://schemas.microsoft.com/office/drawing/2014/main" id="{0AAB5E47-C028-6A81-FEDB-86397F42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" y="3014657"/>
            <a:ext cx="10913533" cy="367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237F0-D221-18B4-7B8F-A1DEC9B5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BFEB1-8F83-307C-536B-4395B46D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than 14 million color images with varying sizes</a:t>
            </a:r>
          </a:p>
          <a:p>
            <a:r>
              <a:rPr lang="de-DE" dirty="0"/>
              <a:t>more than 20k labeled categories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85384-A726-26E4-A42A-C9357FE4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2248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A4449-484E-5A3D-0F76-65BDEEEA3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41473A-6CF4-01E4-7FA6-3D0795C9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Going Deeper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6F687-34EC-2F06-67EA-82127A16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6858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76</a:t>
            </a:fld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0" y="2587625"/>
            <a:ext cx="3810000" cy="228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</a:t>
            </a:r>
            <a:r>
              <a:rPr lang="en-GB" sz="2600" dirty="0"/>
              <a:t> the </a:t>
            </a:r>
            <a:r>
              <a:rPr lang="en-DE" sz="2600" dirty="0"/>
              <a:t>deep learning hype</a:t>
            </a:r>
            <a:r>
              <a:rPr lang="en-GB" sz="2600" dirty="0"/>
              <a:t>.</a:t>
            </a:r>
          </a:p>
          <a:p>
            <a:pPr marL="0" indent="0">
              <a:buNone/>
            </a:pPr>
            <a:r>
              <a:rPr lang="en-DE" sz="2600" dirty="0"/>
              <a:t>(w</a:t>
            </a:r>
            <a:r>
              <a:rPr lang="en-GB" sz="2600" dirty="0"/>
              <a:t>inning the </a:t>
            </a:r>
            <a:r>
              <a:rPr lang="en-DE" sz="2600" dirty="0"/>
              <a:t>ImageNet challenge </a:t>
            </a:r>
            <a:r>
              <a:rPr lang="en-GB" sz="2600" dirty="0"/>
              <a:t>in </a:t>
            </a:r>
            <a:r>
              <a:rPr lang="en-DE" sz="2600" dirty="0"/>
              <a:t>2012)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02" y="427365"/>
            <a:ext cx="7909218" cy="5928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2208811" y="611012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6C3A2-1744-E80A-1CFC-EF20D04D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78</a:t>
            </a:fld>
            <a:endParaRPr lang="en-GB"/>
          </a:p>
        </p:txBody>
      </p:sp>
      <p:pic>
        <p:nvPicPr>
          <p:cNvPr id="5" name="Picture 4" descr="A graph of a number of layers&#10;&#10;AI-generated content may be incorrect.">
            <a:extLst>
              <a:ext uri="{FF2B5EF4-FFF2-40B4-BE49-F238E27FC236}">
                <a16:creationId xmlns:a16="http://schemas.microsoft.com/office/drawing/2014/main" id="{62C9B147-5C2C-F8DD-2F34-2935F6F0D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60" y="493977"/>
            <a:ext cx="10395280" cy="58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9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7D9E-3EB8-B9D4-9E05-39C59B25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79</a:t>
            </a:fld>
            <a:endParaRPr lang="en-GB"/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9C1B3A44-FF7D-42AC-7F58-5DBF7823F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37" y="0"/>
            <a:ext cx="3055320" cy="6790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AE70BC-18BD-8ADE-1D0D-DE8BAB53C3BC}"/>
              </a:ext>
            </a:extLst>
          </p:cNvPr>
          <p:cNvSpPr txBox="1"/>
          <p:nvPr/>
        </p:nvSpPr>
        <p:spPr>
          <a:xfrm>
            <a:off x="10016557" y="3167390"/>
            <a:ext cx="1354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hlinkClick r:id="rId3"/>
              </a:rPr>
              <a:t>ResNet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A5F87-C0DC-501C-FF32-2402E9A033EB}"/>
              </a:ext>
            </a:extLst>
          </p:cNvPr>
          <p:cNvSpPr txBox="1"/>
          <p:nvPr/>
        </p:nvSpPr>
        <p:spPr>
          <a:xfrm>
            <a:off x="3174603" y="1303755"/>
            <a:ext cx="934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hlinkClick r:id="rId4"/>
              </a:rPr>
              <a:t>VGG</a:t>
            </a:r>
            <a:endParaRPr lang="en-GB" sz="2800" dirty="0"/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770CB58-00D0-0A7B-F0D8-824FD7C60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" y="1826975"/>
            <a:ext cx="6639795" cy="38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01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4EC7F-499E-E9F9-A62F-19F4A6D4F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Supervised Learning in Mathematical Terms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38B7D9-B37C-4258-6CD7-2536492A7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training (c</a:t>
                </a:r>
                <a:r>
                  <a:rPr lang="en-DE" dirty="0"/>
                  <a:t>urve fitting / parameter estimation</a:t>
                </a:r>
                <a:r>
                  <a:rPr lang="en-GB" dirty="0"/>
                  <a:t>)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:r>
                  <a:rPr lang="en-GB" dirty="0"/>
                  <a:t>fit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inimize deviations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</a:t>
                </a:r>
                <a:r>
                  <a:rPr lang="en-DE" dirty="0"/>
                  <a:t>iscriminative models:</a:t>
                </a:r>
                <a:r>
                  <a:rPr lang="de-DE" dirty="0"/>
                  <a:t> </a:t>
                </a:r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as opposed to generative models</a:t>
                </a:r>
                <a:r>
                  <a:rPr lang="de-DE" sz="2200" dirty="0"/>
                  <a:t>:</a:t>
                </a:r>
                <a:r>
                  <a:rPr lang="en-DE" sz="2200" dirty="0"/>
                  <a:t> predic</a:t>
                </a:r>
                <a:r>
                  <a:rPr lang="de-DE" sz="2200" dirty="0"/>
                  <a:t>t</a:t>
                </a:r>
                <a:r>
                  <a:rPr lang="en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(or just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) 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 not given, more difficult</a:t>
                </a:r>
                <a:endParaRPr lang="en-DE" sz="2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38B7D9-B37C-4258-6CD7-2536492A7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1128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9B085-B887-C4B6-2F15-CF8C95B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5452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</a:t>
            </a:r>
            <a:r>
              <a:rPr lang="en-GB" dirty="0"/>
              <a:t>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5937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and test errors when adding more and more layers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not due to overfitting (but reason controversial)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solution: learning of residuals by means of skip connections (resulting in combination of different paths through computational graph)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together with batch normalization (avoiding exploding gradients), skip connections enable extremely deep networks (&gt;1000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80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8205826" y="652966"/>
            <a:ext cx="324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residual mapping (special kind of 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CFB55F-A2C9-F9D3-A9D5-1C2EAE31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992C5-EC4E-2C97-FD03-E7F3D1DD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70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F7C251-E411-67C1-497C-2BFFEBC0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Foundation Models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FF263-6A7E-63B8-37B4-8152AC6DF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problem with </a:t>
            </a:r>
            <a:r>
              <a:rPr lang="en-GB" dirty="0" err="1"/>
              <a:t>ConvNets</a:t>
            </a:r>
            <a:r>
              <a:rPr lang="en-GB" dirty="0"/>
              <a:t> trained from scratch (in fact, with all ML methods): only suited for domain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idea of transfer learning:</a:t>
            </a:r>
          </a:p>
          <a:p>
            <a:pPr marL="0" indent="0">
              <a:buNone/>
            </a:pPr>
            <a:r>
              <a:rPr lang="en-GB" dirty="0"/>
              <a:t>pretrain a big model (called foundation model) on a broad data set, and then use these learnings for subsequent trainings on specific (typically, narrow)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forms of transfer learning: feature extraction and finetuning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B5BE9-331D-0505-FC7E-005F6B05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417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220E-7236-CFD5-A376-75A09DA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Extraction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3B1CA-25BE-6A28-E8EA-84530C91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approach:</a:t>
            </a:r>
          </a:p>
          <a:p>
            <a:r>
              <a:rPr lang="de-DE" dirty="0"/>
              <a:t>get a pretrained ConvNet as foundation model</a:t>
            </a:r>
          </a:p>
          <a:p>
            <a:r>
              <a:rPr lang="de-DE" dirty="0"/>
              <a:t>remove final fully-connected layer (its outputs are the class scores from the pretraining task)</a:t>
            </a:r>
          </a:p>
          <a:p>
            <a:r>
              <a:rPr lang="de-DE" dirty="0"/>
              <a:t>pass training data (for the task at hand) through the network</a:t>
            </a:r>
          </a:p>
          <a:p>
            <a:r>
              <a:rPr lang="de-DE" dirty="0"/>
              <a:t>for each image, extract vector of last hidden layer‘s activations (e.g., 4096-dimensional for AlexNet)</a:t>
            </a:r>
          </a:p>
          <a:p>
            <a:r>
              <a:rPr lang="de-DE" dirty="0"/>
              <a:t>use the extracted values as features to train another model (to be adjusted to the task at hand)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(same idea as used before for SIFT 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ECA6C-8C56-6B29-7781-F9ED4B4B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718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E18EF-EC53-ACA5-61E8-A9552181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F4B16-9855-AFD2-D174-7FE315330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9637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approach:</a:t>
            </a:r>
          </a:p>
          <a:p>
            <a:r>
              <a:rPr lang="de-DE" dirty="0"/>
              <a:t>get pretrained ConvNet as foundation model</a:t>
            </a:r>
            <a:endParaRPr lang="en-GB" dirty="0"/>
          </a:p>
          <a:p>
            <a:r>
              <a:rPr lang="de-DE" dirty="0"/>
              <a:t>continue (starting with weights after pretraining) training with data for task at hand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typically, need to change architecture of final layer: different number of classes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5EA56-7CB1-7041-F3BA-0AEA9E42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84</a:t>
            </a:fld>
            <a:endParaRPr lang="en-GB"/>
          </a:p>
        </p:txBody>
      </p:sp>
      <p:pic>
        <p:nvPicPr>
          <p:cNvPr id="5" name="44F0CE3B-0B30-475E-9AB0-8A52FDC60368" descr="Two-types-of-fine-tuning-techniques-using-pretrained-model-trained-on-ImageNet-The-first.png">
            <a:extLst>
              <a:ext uri="{FF2B5EF4-FFF2-40B4-BE49-F238E27FC236}">
                <a16:creationId xmlns:a16="http://schemas.microsoft.com/office/drawing/2014/main" id="{41955F9F-8537-8F49-68AF-A52D399B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98" y="1117410"/>
            <a:ext cx="5829368" cy="530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DA80F-387A-F82C-BB62-44CC7DCEF2FD}"/>
              </a:ext>
            </a:extLst>
          </p:cNvPr>
          <p:cNvSpPr txBox="1"/>
          <p:nvPr/>
        </p:nvSpPr>
        <p:spPr>
          <a:xfrm>
            <a:off x="723052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27FE3-CED6-2943-D4A9-D8312B6F38C1}"/>
              </a:ext>
            </a:extLst>
          </p:cNvPr>
          <p:cNvSpPr txBox="1"/>
          <p:nvPr/>
        </p:nvSpPr>
        <p:spPr>
          <a:xfrm>
            <a:off x="6783934" y="525824"/>
            <a:ext cx="5243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options: finetune all weights or just some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880903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0418-8F83-3C9E-7A93-DF61EC41A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Finetuning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F65F-2B24-83B6-1383-8EC4F9454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600" dirty="0"/>
              <a:t>finetuning gives better adjustment to new task than feature extraction (important if new task differs a lot from pretraining task)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coming along with </a:t>
            </a:r>
            <a:r>
              <a:rPr lang="en-GB" sz="2600" dirty="0"/>
              <a:t>danger of overfitting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 err="1"/>
              <a:t>ConvNet</a:t>
            </a:r>
            <a:r>
              <a:rPr lang="en-GB" sz="2600" dirty="0"/>
              <a:t> features more generic in early layers (e.g., edges) and more specific to the data set of pretraining in later layers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for small finetuning data sets, typically keep weights of early layers fixed to avoid overfitting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for large finetuning data sets (less danger of overfitting), finetuning all layers can be beneficial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47A66-9C27-B5A5-879C-001B250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3204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278F78-95FB-8544-1864-5DA22AF4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Brief Recap of Different Image Classification Techniques</a:t>
            </a:r>
            <a:endParaRPr lang="en-GB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C1F577-EE52-05E8-BBEB-14CB5BBE6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>
            <a:normAutofit fontScale="92500"/>
          </a:bodyPr>
          <a:lstStyle/>
          <a:p>
            <a:r>
              <a:rPr lang="de-DE" dirty="0"/>
              <a:t>Hough transform: looking for predefined shapes such as lines or circles (feature-based recognition)</a:t>
            </a:r>
          </a:p>
          <a:p>
            <a:r>
              <a:rPr lang="de-DE" dirty="0"/>
              <a:t>feature description </a:t>
            </a:r>
            <a:r>
              <a:rPr lang="en-GB" dirty="0"/>
              <a:t>&amp; matching: identify specific object instances (typically </a:t>
            </a:r>
            <a:r>
              <a:rPr lang="en-GB"/>
              <a:t>used for instance </a:t>
            </a:r>
            <a:r>
              <a:rPr lang="en-GB" dirty="0"/>
              <a:t>rather than class recognition)</a:t>
            </a:r>
          </a:p>
          <a:p>
            <a:r>
              <a:rPr lang="en-GB" dirty="0"/>
              <a:t>image features as input to classic ML method: generalization from data</a:t>
            </a:r>
          </a:p>
          <a:p>
            <a:r>
              <a:rPr lang="en-GB" dirty="0"/>
              <a:t>plain feed-forward network on raw image data: even more generalization without handcrafted components</a:t>
            </a:r>
          </a:p>
          <a:p>
            <a:r>
              <a:rPr lang="en-GB" dirty="0"/>
              <a:t>convolutional neural networks: use of spatial structure (inductive bias)</a:t>
            </a:r>
          </a:p>
          <a:p>
            <a:r>
              <a:rPr lang="en-GB" dirty="0"/>
              <a:t>pretraining &amp; finetuning (or feature extraction): transfer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8655B-DBC4-1FBD-553A-7013712C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0153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99423-976A-131A-76EB-045CE2C2A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847B2-3624-AAE8-725F-500C613B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34B678-EA86-BA5E-F9BD-6A32A8FA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48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39A3-B65B-2ED2-D33A-15D82819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 Language Models (LLM)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32D8C-5E59-3F82-3B8C-4AFA35994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recent hype around LLMs</a:t>
            </a:r>
          </a:p>
          <a:p>
            <a:pPr marL="0" indent="0">
              <a:buNone/>
            </a:pPr>
            <a:r>
              <a:rPr lang="de-DE" dirty="0"/>
              <a:t>fully started with ChatGPT release end of 2022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technical backbone: transformer architecture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transformers also applicable to computer vision (alternative to convolutional neural networks)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5B11A-75E4-3BF1-11FC-C1C50A16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1771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self-supervised learning: e.g., next/masked-word prediction</a:t>
            </a:r>
          </a:p>
          <a:p>
            <a:r>
              <a:rPr lang="en-GB" sz="2600" dirty="0"/>
              <a:t>tokenization: split text into chunks (e.g., words)</a:t>
            </a:r>
          </a:p>
          <a:p>
            <a:r>
              <a:rPr lang="en-GB" sz="2600" dirty="0"/>
              <a:t>vector embeddings (learned via bag-of-words or end-to-end in transformer): semantic meaning of tokens </a:t>
            </a:r>
            <a:r>
              <a:rPr lang="en-GB" sz="2600" dirty="0">
                <a:sym typeface="Wingdings" panose="05000000000000000000" pitchFamily="2" charset="2"/>
              </a:rPr>
              <a:t>(not context-aware though)</a:t>
            </a:r>
            <a:endParaRPr lang="en-GB" sz="2600" dirty="0"/>
          </a:p>
          <a:p>
            <a:r>
              <a:rPr lang="en-GB" sz="2600" dirty="0"/>
              <a:t>add positional encoding to embeddings: use order of sequence (attention is permutation-invariant)</a:t>
            </a:r>
          </a:p>
          <a:p>
            <a:r>
              <a:rPr lang="en-GB" sz="2600" dirty="0"/>
              <a:t>self-attention (influence of other tokens) in transformer: context awareness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89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906786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7822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D73E-3081-3D14-70D6-AFC0A992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Image Classification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FA4F8-6AB7-8224-589C-693EE7EB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9</a:t>
            </a:fld>
            <a:endParaRPr lang="en-GB"/>
          </a:p>
        </p:txBody>
      </p:sp>
      <p:pic>
        <p:nvPicPr>
          <p:cNvPr id="7" name="Picture 6" descr="A collage of different mugs&#10;&#10;AI-generated content may be incorrect.">
            <a:extLst>
              <a:ext uri="{FF2B5EF4-FFF2-40B4-BE49-F238E27FC236}">
                <a16:creationId xmlns:a16="http://schemas.microsoft.com/office/drawing/2014/main" id="{02B31845-7645-8954-121A-3F0BE6E7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5" y="2844812"/>
            <a:ext cx="6728335" cy="3040623"/>
          </a:xfrm>
          <a:prstGeom prst="rect">
            <a:avLst/>
          </a:prstGeom>
        </p:spPr>
      </p:pic>
      <p:pic>
        <p:nvPicPr>
          <p:cNvPr id="9" name="Picture 8" descr="A cat and dog with lines and symbols&#10;&#10;AI-generated content may be incorrect.">
            <a:extLst>
              <a:ext uri="{FF2B5EF4-FFF2-40B4-BE49-F238E27FC236}">
                <a16:creationId xmlns:a16="http://schemas.microsoft.com/office/drawing/2014/main" id="{400EB2C6-9A9E-8FDF-855F-6BA5B5E0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03" y="2843699"/>
            <a:ext cx="3823812" cy="2336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3C5160-1A56-C485-58C2-E716FD0AA2D8}"/>
              </a:ext>
            </a:extLst>
          </p:cNvPr>
          <p:cNvSpPr txBox="1"/>
          <p:nvPr/>
        </p:nvSpPr>
        <p:spPr>
          <a:xfrm>
            <a:off x="2931015" y="2052305"/>
            <a:ext cx="239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training data set: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1DC0A-0A51-1A85-091D-E1FDE24B145C}"/>
              </a:ext>
            </a:extLst>
          </p:cNvPr>
          <p:cNvSpPr txBox="1"/>
          <p:nvPr/>
        </p:nvSpPr>
        <p:spPr>
          <a:xfrm>
            <a:off x="7535819" y="2052306"/>
            <a:ext cx="465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test data with learned classifier: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9CEAA-C60F-FD6F-4775-A10C1A255AC8}"/>
              </a:ext>
            </a:extLst>
          </p:cNvPr>
          <p:cNvSpPr txBox="1"/>
          <p:nvPr/>
        </p:nvSpPr>
        <p:spPr>
          <a:xfrm>
            <a:off x="0" y="28595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labels:</a:t>
            </a:r>
          </a:p>
        </p:txBody>
      </p:sp>
    </p:spTree>
    <p:extLst>
      <p:ext uri="{BB962C8B-B14F-4D97-AF65-F5344CB8AC3E}">
        <p14:creationId xmlns:p14="http://schemas.microsoft.com/office/powerpoint/2010/main" val="22991623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Self-Supervised</a:t>
            </a:r>
            <a:r>
              <a:rPr lang="en-DE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19287"/>
            <a:ext cx="666326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unsupervised learning </a:t>
            </a:r>
            <a:r>
              <a:rPr lang="en-GB" sz="2400" dirty="0"/>
              <a:t>(l</a:t>
            </a:r>
            <a:r>
              <a:rPr lang="en-DE" sz="2400" dirty="0"/>
              <a:t>earning by observation</a:t>
            </a:r>
            <a:r>
              <a:rPr lang="de-DE" sz="2400" dirty="0"/>
              <a:t>)</a:t>
            </a:r>
            <a:endParaRPr lang="en-DE" sz="2400" dirty="0"/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90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7907867" y="136525"/>
            <a:ext cx="40236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</a:t>
            </a:r>
            <a:r>
              <a:rPr lang="en-DE" sz="2600" dirty="0"/>
              <a:t>okenization: </a:t>
            </a:r>
            <a:r>
              <a:rPr lang="en-GB" sz="2600" i="1" dirty="0"/>
              <a:t>breaking text in chunks</a:t>
            </a:r>
            <a:endParaRPr lang="en-DE" sz="2600" dirty="0"/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w</a:t>
            </a:r>
            <a:r>
              <a:rPr lang="en-DE" sz="2600" dirty="0"/>
              <a:t>ord tokens: different forms, spellings, etc </a:t>
            </a:r>
            <a:r>
              <a:rPr lang="en-DE" sz="2600" dirty="0">
                <a:sym typeface="Wingdings" pitchFamily="2" charset="2"/>
              </a:rPr>
              <a:t> undefined and </a:t>
            </a:r>
            <a:r>
              <a:rPr lang="en-DE" sz="2600" dirty="0"/>
              <a:t>vast vocabulary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c</a:t>
            </a:r>
            <a:r>
              <a:rPr lang="en-DE" sz="2600" dirty="0"/>
              <a:t>haracter tokens: not enough semantic content</a:t>
            </a:r>
            <a:r>
              <a:rPr lang="en-GB" sz="2600" dirty="0"/>
              <a:t> (longer sequences)</a:t>
            </a:r>
          </a:p>
          <a:p>
            <a:pPr marL="0" indent="0">
              <a:buNone/>
            </a:pPr>
            <a:endParaRPr lang="en-DE" sz="2600" dirty="0"/>
          </a:p>
          <a:p>
            <a:r>
              <a:rPr lang="en-GB" sz="2600" dirty="0"/>
              <a:t>popular compromise: b</a:t>
            </a:r>
            <a:r>
              <a:rPr lang="en-DE" sz="2600" dirty="0"/>
              <a:t>yte-pair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245836" cy="28366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  <a:r>
              <a:rPr lang="en-GB" sz="2600" dirty="0"/>
              <a:t> (to be compared with vocabulary sizes of many thousands)</a:t>
            </a:r>
            <a:endParaRPr lang="en-DE" sz="2600" dirty="0"/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</a:t>
            </a:r>
          </a:p>
          <a:p>
            <a:pPr marL="0" indent="0">
              <a:buNone/>
            </a:pPr>
            <a:r>
              <a:rPr lang="en-GB" sz="2600" dirty="0"/>
              <a:t>(c</a:t>
            </a:r>
            <a:r>
              <a:rPr lang="en-DE" sz="2600" dirty="0"/>
              <a:t>an </a:t>
            </a:r>
            <a:r>
              <a:rPr lang="de-DE" sz="2600" dirty="0"/>
              <a:t>also </a:t>
            </a:r>
            <a:r>
              <a:rPr lang="en-DE" sz="2600" dirty="0"/>
              <a:t>be extracted and subsequently used as pretrained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  <a:r>
              <a:rPr lang="de-DE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372247" y="5349900"/>
            <a:ext cx="141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next-word prediction</a:t>
            </a:r>
            <a:r>
              <a:rPr lang="en-GB" dirty="0"/>
              <a:t>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General: </a:t>
            </a:r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19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not only useful for language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DE" sz="2600" dirty="0"/>
              <a:t>learning of image representations</a:t>
            </a:r>
            <a:endParaRPr lang="en-GB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321" y="112741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194" y="401740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1186210" y="36481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Context Awareness: </a:t>
            </a:r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53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ttention </a:t>
            </a:r>
            <a:r>
              <a:rPr lang="de-DE" sz="2600" dirty="0">
                <a:hlinkClick r:id="rId2"/>
              </a:rPr>
              <a:t>I</a:t>
            </a:r>
            <a:r>
              <a:rPr lang="en-DE" sz="2600" dirty="0">
                <a:hlinkClick r:id="rId2"/>
              </a:rPr>
              <a:t>s </a:t>
            </a:r>
            <a:r>
              <a:rPr lang="de-DE" sz="2600" dirty="0">
                <a:hlinkClick r:id="rId2"/>
              </a:rPr>
              <a:t>A</a:t>
            </a:r>
            <a:r>
              <a:rPr lang="en-DE" sz="2600" dirty="0">
                <a:hlinkClick r:id="rId2"/>
              </a:rPr>
              <a:t>ll </a:t>
            </a:r>
            <a:r>
              <a:rPr lang="de-DE" sz="2600" dirty="0">
                <a:hlinkClick r:id="rId2"/>
              </a:rPr>
              <a:t>Y</a:t>
            </a:r>
            <a:r>
              <a:rPr lang="en-DE" sz="2600" dirty="0">
                <a:hlinkClick r:id="rId2"/>
              </a:rPr>
              <a:t>ou </a:t>
            </a:r>
            <a:r>
              <a:rPr lang="de-DE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eed</a:t>
            </a:r>
            <a:r>
              <a:rPr lang="en-DE" sz="2600" dirty="0"/>
              <a:t>:</a:t>
            </a:r>
            <a:endParaRPr lang="en-GB" sz="2600" dirty="0"/>
          </a:p>
          <a:p>
            <a:pPr marL="0" indent="0">
              <a:buNone/>
            </a:pPr>
            <a:r>
              <a:rPr lang="de-DE" sz="2600" dirty="0"/>
              <a:t>completely replaced recurrent neural networks</a:t>
            </a:r>
            <a:r>
              <a:rPr lang="en-GB" sz="2600" dirty="0"/>
              <a:t> (RNN)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r>
              <a:rPr lang="en-GB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much more parallelization</a:t>
            </a:r>
            <a:r>
              <a:rPr lang="de-DE" sz="2600" dirty="0">
                <a:sym typeface="Wingdings" pitchFamily="2" charset="2"/>
              </a:rPr>
              <a:t>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  <a:endParaRPr lang="de-DE" sz="2600" dirty="0">
              <a:sym typeface="Wingdings" pitchFamily="2" charset="2"/>
            </a:endParaRPr>
          </a:p>
          <a:p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76852"/>
            <a:ext cx="3541301" cy="503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AB3E4-2DB6-65FE-A9AD-40C8BDD95368}"/>
              </a:ext>
            </a:extLst>
          </p:cNvPr>
          <p:cNvSpPr txBox="1"/>
          <p:nvPr/>
        </p:nvSpPr>
        <p:spPr>
          <a:xfrm>
            <a:off x="8845493" y="122094"/>
            <a:ext cx="327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transformer: sequence-to-sequence model (e.g., for machine translation)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D7407-421F-E8C3-9910-89BF31E8FC5D}"/>
              </a:ext>
            </a:extLst>
          </p:cNvPr>
          <p:cNvSpPr txBox="1"/>
          <p:nvPr/>
        </p:nvSpPr>
        <p:spPr>
          <a:xfrm>
            <a:off x="9279914" y="610922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encoder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B70B9-1391-5F36-D215-544895BA33D0}"/>
              </a:ext>
            </a:extLst>
          </p:cNvPr>
          <p:cNvSpPr txBox="1"/>
          <p:nvPr/>
        </p:nvSpPr>
        <p:spPr>
          <a:xfrm>
            <a:off x="10482141" y="61014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decoder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2486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(for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2486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generation: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output, potentially starting with prompts)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0" y="6502032"/>
            <a:ext cx="585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1384752" y="5316334"/>
            <a:ext cx="1452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DE" sz="2200" dirty="0">
                <a:hlinkClick r:id="rId4"/>
              </a:rPr>
              <a:t>BERT</a:t>
            </a:r>
            <a:endParaRPr lang="en-GB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4891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5"/>
              </a:rPr>
              <a:t>GPT-3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502395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16099673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  <a:r>
              <a:rPr lang="de-DE" dirty="0"/>
              <a:t> Mechanism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</a:t>
            </a:r>
            <a:r>
              <a:rPr lang="de-DE" sz="2600" dirty="0"/>
              <a:t>token</a:t>
            </a:r>
            <a:r>
              <a:rPr lang="en-DE" sz="2600" dirty="0"/>
              <a:t>s in terms of relevance for encoding of given </a:t>
            </a:r>
            <a:r>
              <a:rPr lang="de-DE" sz="2600" dirty="0"/>
              <a:t>token</a:t>
            </a:r>
            <a:r>
              <a:rPr lang="en-DE" sz="2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934"/>
            <a:ext cx="4026031" cy="3880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706872" y="5433483"/>
                <a:ext cx="33377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only allow to attend to earlier positions in sequence (masking future positions by setting them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000" dirty="0"/>
                  <a:t>)</a:t>
                </a:r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72" y="5433483"/>
                <a:ext cx="3337792" cy="1323439"/>
              </a:xfrm>
              <a:prstGeom prst="rect">
                <a:avLst/>
              </a:prstGeom>
              <a:blipFill>
                <a:blip r:embed="rId3"/>
                <a:stretch>
                  <a:fillRect l="-1825" t="-2304" r="-3285" b="-78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3124000" y="6415801"/>
            <a:ext cx="592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3716866" y="2900896"/>
            <a:ext cx="399170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3E03133-ED4C-AE8D-9AF8-953611BFE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0213" y="1407583"/>
            <a:ext cx="4123973" cy="49487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044664" y="4969933"/>
            <a:ext cx="2013736" cy="112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3850DC-CE6F-155D-F5F1-8A70D343B064}"/>
              </a:ext>
            </a:extLst>
          </p:cNvPr>
          <p:cNvSpPr txBox="1"/>
          <p:nvPr/>
        </p:nvSpPr>
        <p:spPr>
          <a:xfrm>
            <a:off x="8823557" y="976696"/>
            <a:ext cx="25934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GPT (decoder-only):</a:t>
            </a:r>
            <a:endParaRPr lang="en-GB" sz="2200" dirty="0"/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B34FD39B-830D-AF3A-4092-668B964D7AA7}"/>
              </a:ext>
            </a:extLst>
          </p:cNvPr>
          <p:cNvSpPr/>
          <p:nvPr/>
        </p:nvSpPr>
        <p:spPr>
          <a:xfrm>
            <a:off x="9810205" y="4140340"/>
            <a:ext cx="671529" cy="1185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1C6D2-7C83-82B0-FF51-95368AD74B3B}"/>
              </a:ext>
            </a:extLst>
          </p:cNvPr>
          <p:cNvCxnSpPr>
            <a:cxnSpLocks/>
          </p:cNvCxnSpPr>
          <p:nvPr/>
        </p:nvCxnSpPr>
        <p:spPr>
          <a:xfrm>
            <a:off x="3598333" y="4842939"/>
            <a:ext cx="6203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matrices created from input embeddings by multiplication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467" y="1825625"/>
                <a:ext cx="6798063" cy="2974975"/>
              </a:xfrm>
              <a:blipFill>
                <a:blip r:embed="rId2"/>
                <a:stretch>
                  <a:fillRect l="-1614" t="-30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75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366978" y="6414894"/>
            <a:ext cx="614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453472" y="4731028"/>
            <a:ext cx="457404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529670" y="3051884"/>
            <a:ext cx="43007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key-word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027520" y="5700524"/>
            <a:ext cx="362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830461" y="3652049"/>
            <a:ext cx="943832" cy="3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7958390" y="557649"/>
                <a:ext cx="40785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90" y="557649"/>
                <a:ext cx="4078585" cy="923330"/>
              </a:xfrm>
              <a:prstGeom prst="rect">
                <a:avLst/>
              </a:prstGeom>
              <a:blipFill>
                <a:blip r:embed="rId6"/>
                <a:stretch>
                  <a:fillRect l="-1345" t="-2632" r="-448" b="-9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160933" y="1480979"/>
            <a:ext cx="836750" cy="125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997683" y="1480979"/>
            <a:ext cx="1212103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335" y="4563126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83791" y="5610450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98793" y="5303760"/>
            <a:ext cx="120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923A2402-E105-6802-1513-F2F26EDF0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83" y="35984"/>
            <a:ext cx="6850974" cy="570025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F1FD18-D2A0-2078-98E0-DBA1C409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MatMul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711593-CE88-D625-4052-59C05976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0684"/>
            <a:ext cx="10515600" cy="931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D468-A5B3-3E34-5C8E-5963984E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0251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Dimensions in BERT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685" y="2061849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85" y="4117064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538479" y="279756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327115" y="2463798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327115" y="4633723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478867" y="5450600"/>
            <a:ext cx="6076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7" name="Picture 6" descr="A diagram of a projector&#10;&#10;AI-generated content may be incorrect.">
            <a:extLst>
              <a:ext uri="{FF2B5EF4-FFF2-40B4-BE49-F238E27FC236}">
                <a16:creationId xmlns:a16="http://schemas.microsoft.com/office/drawing/2014/main" id="{60FC894E-70C0-A954-E1C5-0B11260A3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9" y="2188831"/>
            <a:ext cx="3593818" cy="29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5885</TotalTime>
  <Words>5109</Words>
  <Application>Microsoft Office PowerPoint</Application>
  <PresentationFormat>Widescreen</PresentationFormat>
  <Paragraphs>914</Paragraphs>
  <Slides>105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AccordAlternate</vt:lpstr>
      <vt:lpstr>Aptos</vt:lpstr>
      <vt:lpstr>Aptos Display</vt:lpstr>
      <vt:lpstr>Arial</vt:lpstr>
      <vt:lpstr>Cambria Math</vt:lpstr>
      <vt:lpstr>Wingdings</vt:lpstr>
      <vt:lpstr>Office Theme</vt:lpstr>
      <vt:lpstr>Image Classification: From Classic ML to Deep Learning</vt:lpstr>
      <vt:lpstr>Image Understanding (Recognition)</vt:lpstr>
      <vt:lpstr>Need for ML</vt:lpstr>
      <vt:lpstr>PowerPoint Presentation</vt:lpstr>
      <vt:lpstr>Supervised Learning</vt:lpstr>
      <vt:lpstr>Optimization</vt:lpstr>
      <vt:lpstr>General Recipe of Statistical Learning</vt:lpstr>
      <vt:lpstr>Supervised Learning in Mathematical Terms</vt:lpstr>
      <vt:lpstr>Example: Image Classification</vt:lpstr>
      <vt:lpstr>Linear Regression</vt:lpstr>
      <vt:lpstr>Brief Notation</vt:lpstr>
      <vt:lpstr>Loss Function</vt:lpstr>
      <vt:lpstr>Cost Function</vt:lpstr>
      <vt:lpstr>Cost Minimization</vt:lpstr>
      <vt:lpstr>Gradient Descent</vt:lpstr>
      <vt:lpstr>L^2 Regularization (Ridge Regression)</vt:lpstr>
      <vt:lpstr>Classification: Logistic Regression</vt:lpstr>
      <vt:lpstr>Multi-Classification: Softmax</vt:lpstr>
      <vt:lpstr>Image Classification with Linear Regression</vt:lpstr>
      <vt:lpstr>Simplified Matrix Multiplication: Bias Trick</vt:lpstr>
      <vt:lpstr>PowerPoint Presentation</vt:lpstr>
      <vt:lpstr>Need for Generalization</vt:lpstr>
      <vt:lpstr>Under- and Over-Fitting</vt:lpstr>
      <vt:lpstr>Bias, Variance, Irreducible Error</vt:lpstr>
      <vt:lpstr>Bias-Variance Tradeoff</vt:lpstr>
      <vt:lpstr>Hyperparameters</vt:lpstr>
      <vt:lpstr>Another Example: k-Nearest Neighbors (kNN)</vt:lpstr>
      <vt:lpstr>Image Classification with kNN</vt:lpstr>
      <vt:lpstr>Image Classification with kNN</vt:lpstr>
      <vt:lpstr>Algorithmic Families of Supervised Learning</vt:lpstr>
      <vt:lpstr>Common Idea: Learning from Data</vt:lpstr>
      <vt:lpstr>Generalization</vt:lpstr>
      <vt:lpstr>Manifold Hypothesis</vt:lpstr>
      <vt:lpstr>Which Features for Image Classification?</vt:lpstr>
      <vt:lpstr>Global Features in Classic ML Method</vt:lpstr>
      <vt:lpstr>Local Features in Classic ML Method</vt:lpstr>
      <vt:lpstr>Need for Feature Learning</vt:lpstr>
      <vt:lpstr>Deep Learning</vt:lpstr>
      <vt:lpstr>Ladder of Generalization</vt:lpstr>
      <vt:lpstr>Neural Networks</vt:lpstr>
      <vt:lpstr>Artificial Neuron</vt:lpstr>
      <vt:lpstr>Multi-Layer Perceptron (MLP)</vt:lpstr>
      <vt:lpstr>Classification Networks</vt:lpstr>
      <vt:lpstr>Image Classification: Lots of Categories</vt:lpstr>
      <vt:lpstr>Find Gradients for (Deep) Neural Networks</vt:lpstr>
      <vt:lpstr>Example WOLOG</vt:lpstr>
      <vt:lpstr>Example WOLOG</vt:lpstr>
      <vt:lpstr>Using Gradients for Iterative Learning</vt:lpstr>
      <vt:lpstr>Stochastic Gradient Descent (SGD)</vt:lpstr>
      <vt:lpstr>The Art of Network Training</vt:lpstr>
      <vt:lpstr>How to Train Deep Neural Networks Effectively?</vt:lpstr>
      <vt:lpstr>Gradient Descent with Momentum</vt:lpstr>
      <vt:lpstr>Adaptive Learning Rate</vt:lpstr>
      <vt:lpstr>Dropout in Neural Networks</vt:lpstr>
      <vt:lpstr>Batch Normalization</vt:lpstr>
      <vt:lpstr>Benefits from Batch Normalization</vt:lpstr>
      <vt:lpstr>Early Stopping</vt:lpstr>
      <vt:lpstr>Data Augmentation</vt:lpstr>
      <vt:lpstr>Convolutional Neural Networks (CNN or ConvNet)</vt:lpstr>
      <vt:lpstr>Recap: Feed-Forward Neural Networks</vt:lpstr>
      <vt:lpstr>Inductive Bias</vt:lpstr>
      <vt:lpstr>Grid-Like Data</vt:lpstr>
      <vt:lpstr>Convolution Operation</vt:lpstr>
      <vt:lpstr>Regularization Effects</vt:lpstr>
      <vt:lpstr>Channel Mixing</vt:lpstr>
      <vt:lpstr>Striding and Padding</vt:lpstr>
      <vt:lpstr>Another Ingredient: Pooling</vt:lpstr>
      <vt:lpstr>Putting It All Together</vt:lpstr>
      <vt:lpstr>PowerPoint Presentation</vt:lpstr>
      <vt:lpstr>PowerPoint Presentation</vt:lpstr>
      <vt:lpstr>Image Data Sets</vt:lpstr>
      <vt:lpstr>MNIST</vt:lpstr>
      <vt:lpstr>CIFAR-10</vt:lpstr>
      <vt:lpstr>ImageNet</vt:lpstr>
      <vt:lpstr>Going Deeper</vt:lpstr>
      <vt:lpstr>PowerPoint Presentation</vt:lpstr>
      <vt:lpstr>Rise of Deep Learning</vt:lpstr>
      <vt:lpstr>PowerPoint Presentation</vt:lpstr>
      <vt:lpstr>PowerPoint Presentation</vt:lpstr>
      <vt:lpstr>Skip Connections</vt:lpstr>
      <vt:lpstr>Transfer Learning</vt:lpstr>
      <vt:lpstr>Foundation Models</vt:lpstr>
      <vt:lpstr>Feature Extraction</vt:lpstr>
      <vt:lpstr>Finetuning</vt:lpstr>
      <vt:lpstr>Finetuning Scenarios</vt:lpstr>
      <vt:lpstr>Brief Recap of Different Image Classification Techniques</vt:lpstr>
      <vt:lpstr>Transformer</vt:lpstr>
      <vt:lpstr>Large Language Models (LLM)</vt:lpstr>
      <vt:lpstr>Modern Language Models in a Nutshell</vt:lpstr>
      <vt:lpstr>Self-Supervised Learning</vt:lpstr>
      <vt:lpstr>Tokenization</vt:lpstr>
      <vt:lpstr>Word Embeddings as Part of Language Model</vt:lpstr>
      <vt:lpstr>In General: Contrastive Learning</vt:lpstr>
      <vt:lpstr>Context Awareness: Transformer</vt:lpstr>
      <vt:lpstr>Transformer Architectures for LLMs</vt:lpstr>
      <vt:lpstr>Self-Attention Mechanism</vt:lpstr>
      <vt:lpstr>Scaled Dot-Product Attention</vt:lpstr>
      <vt:lpstr>MatMul</vt:lpstr>
      <vt:lpstr>Example: Dimensions in BERT</vt:lpstr>
      <vt:lpstr>Multi-Head Attention</vt:lpstr>
      <vt:lpstr>Some LLM Numbers</vt:lpstr>
      <vt:lpstr>Image Classification with Vision Transformer</vt:lpstr>
      <vt:lpstr>Attention vs Convolution</vt:lpstr>
      <vt:lpstr>Self-Supervised Vision Transformers</vt:lpstr>
      <vt:lpstr>Combination of Vision and Text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11</cp:revision>
  <dcterms:created xsi:type="dcterms:W3CDTF">2025-01-09T11:24:27Z</dcterms:created>
  <dcterms:modified xsi:type="dcterms:W3CDTF">2025-03-18T13:59:44Z</dcterms:modified>
</cp:coreProperties>
</file>